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75" r:id="rId2"/>
    <p:sldId id="271" r:id="rId3"/>
    <p:sldId id="285" r:id="rId4"/>
    <p:sldId id="309" r:id="rId5"/>
    <p:sldId id="298" r:id="rId6"/>
    <p:sldId id="297" r:id="rId7"/>
    <p:sldId id="299" r:id="rId8"/>
    <p:sldId id="303" r:id="rId9"/>
    <p:sldId id="319" r:id="rId10"/>
    <p:sldId id="321" r:id="rId11"/>
    <p:sldId id="320" r:id="rId12"/>
    <p:sldId id="322" r:id="rId13"/>
    <p:sldId id="323" r:id="rId14"/>
    <p:sldId id="324" r:id="rId15"/>
    <p:sldId id="325" r:id="rId16"/>
    <p:sldId id="316" r:id="rId17"/>
    <p:sldId id="30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D033DD-DA91-3345-8E7F-7A383616692E}" v="5" dt="2022-04-28T15:46:13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8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10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rad, Roth E" userId="06884989-9dcf-44a0-b091-1ce65ab8fb4f" providerId="ADAL" clId="{74EE1513-A441-514A-9CA0-12E726B70693}"/>
    <pc:docChg chg="custSel modSld">
      <pc:chgData name="Conrad, Roth E" userId="06884989-9dcf-44a0-b091-1ce65ab8fb4f" providerId="ADAL" clId="{74EE1513-A441-514A-9CA0-12E726B70693}" dt="2022-04-14T14:06:59.254" v="737" actId="20578"/>
      <pc:docMkLst>
        <pc:docMk/>
      </pc:docMkLst>
      <pc:sldChg chg="modSp mod">
        <pc:chgData name="Conrad, Roth E" userId="06884989-9dcf-44a0-b091-1ce65ab8fb4f" providerId="ADAL" clId="{74EE1513-A441-514A-9CA0-12E726B70693}" dt="2022-04-14T14:06:59.254" v="737" actId="20578"/>
        <pc:sldMkLst>
          <pc:docMk/>
          <pc:sldMk cId="2850090894" sldId="306"/>
        </pc:sldMkLst>
        <pc:spChg chg="mod">
          <ac:chgData name="Conrad, Roth E" userId="06884989-9dcf-44a0-b091-1ce65ab8fb4f" providerId="ADAL" clId="{74EE1513-A441-514A-9CA0-12E726B70693}" dt="2022-04-14T14:06:59.254" v="737" actId="20578"/>
          <ac:spMkLst>
            <pc:docMk/>
            <pc:sldMk cId="2850090894" sldId="306"/>
            <ac:spMk id="2" creationId="{93C446B4-CFB7-3741-8D08-70597BBFD323}"/>
          </ac:spMkLst>
        </pc:spChg>
      </pc:sldChg>
      <pc:sldChg chg="modSp mod">
        <pc:chgData name="Conrad, Roth E" userId="06884989-9dcf-44a0-b091-1ce65ab8fb4f" providerId="ADAL" clId="{74EE1513-A441-514A-9CA0-12E726B70693}" dt="2022-04-13T23:40:34.602" v="438" actId="20577"/>
        <pc:sldMkLst>
          <pc:docMk/>
          <pc:sldMk cId="3911922835" sldId="309"/>
        </pc:sldMkLst>
        <pc:spChg chg="mod">
          <ac:chgData name="Conrad, Roth E" userId="06884989-9dcf-44a0-b091-1ce65ab8fb4f" providerId="ADAL" clId="{74EE1513-A441-514A-9CA0-12E726B70693}" dt="2022-04-13T23:40:34.602" v="438" actId="20577"/>
          <ac:spMkLst>
            <pc:docMk/>
            <pc:sldMk cId="3911922835" sldId="309"/>
            <ac:spMk id="3" creationId="{1AC1F925-42A2-564F-BC6C-6C6BD0193900}"/>
          </ac:spMkLst>
        </pc:spChg>
      </pc:sldChg>
      <pc:sldChg chg="modSp mod">
        <pc:chgData name="Conrad, Roth E" userId="06884989-9dcf-44a0-b091-1ce65ab8fb4f" providerId="ADAL" clId="{74EE1513-A441-514A-9CA0-12E726B70693}" dt="2022-04-13T23:46:10.448" v="736" actId="20577"/>
        <pc:sldMkLst>
          <pc:docMk/>
          <pc:sldMk cId="100318867" sldId="314"/>
        </pc:sldMkLst>
        <pc:spChg chg="mod">
          <ac:chgData name="Conrad, Roth E" userId="06884989-9dcf-44a0-b091-1ce65ab8fb4f" providerId="ADAL" clId="{74EE1513-A441-514A-9CA0-12E726B70693}" dt="2022-04-13T23:46:10.448" v="736" actId="20577"/>
          <ac:spMkLst>
            <pc:docMk/>
            <pc:sldMk cId="100318867" sldId="314"/>
            <ac:spMk id="3" creationId="{1AC1F925-42A2-564F-BC6C-6C6BD0193900}"/>
          </ac:spMkLst>
        </pc:spChg>
      </pc:sldChg>
    </pc:docChg>
  </pc:docChgLst>
  <pc:docChgLst>
    <pc:chgData name="Conrad, Roth E" userId="06884989-9dcf-44a0-b091-1ce65ab8fb4f" providerId="ADAL" clId="{23D033DD-DA91-3345-8E7F-7A383616692E}"/>
    <pc:docChg chg="addSld delSld modSld">
      <pc:chgData name="Conrad, Roth E" userId="06884989-9dcf-44a0-b091-1ce65ab8fb4f" providerId="ADAL" clId="{23D033DD-DA91-3345-8E7F-7A383616692E}" dt="2022-04-28T15:46:13.615" v="45"/>
      <pc:docMkLst>
        <pc:docMk/>
      </pc:docMkLst>
      <pc:sldChg chg="add">
        <pc:chgData name="Conrad, Roth E" userId="06884989-9dcf-44a0-b091-1ce65ab8fb4f" providerId="ADAL" clId="{23D033DD-DA91-3345-8E7F-7A383616692E}" dt="2022-04-28T15:46:13.615" v="45"/>
        <pc:sldMkLst>
          <pc:docMk/>
          <pc:sldMk cId="4234724365" sldId="271"/>
        </pc:sldMkLst>
      </pc:sldChg>
      <pc:sldChg chg="modSp mod">
        <pc:chgData name="Conrad, Roth E" userId="06884989-9dcf-44a0-b091-1ce65ab8fb4f" providerId="ADAL" clId="{23D033DD-DA91-3345-8E7F-7A383616692E}" dt="2022-04-28T15:41:51.394" v="34" actId="20577"/>
        <pc:sldMkLst>
          <pc:docMk/>
          <pc:sldMk cId="1331781668" sldId="275"/>
        </pc:sldMkLst>
        <pc:spChg chg="mod">
          <ac:chgData name="Conrad, Roth E" userId="06884989-9dcf-44a0-b091-1ce65ab8fb4f" providerId="ADAL" clId="{23D033DD-DA91-3345-8E7F-7A383616692E}" dt="2022-04-28T15:41:51.394" v="34" actId="20577"/>
          <ac:spMkLst>
            <pc:docMk/>
            <pc:sldMk cId="1331781668" sldId="275"/>
            <ac:spMk id="2" creationId="{ED8AC062-4521-7845-A8C4-35CC511F57B3}"/>
          </ac:spMkLst>
        </pc:spChg>
      </pc:sldChg>
      <pc:sldChg chg="add">
        <pc:chgData name="Conrad, Roth E" userId="06884989-9dcf-44a0-b091-1ce65ab8fb4f" providerId="ADAL" clId="{23D033DD-DA91-3345-8E7F-7A383616692E}" dt="2022-04-28T15:46:13.615" v="45"/>
        <pc:sldMkLst>
          <pc:docMk/>
          <pc:sldMk cId="1088451761" sldId="285"/>
        </pc:sldMkLst>
      </pc:sldChg>
      <pc:sldChg chg="add">
        <pc:chgData name="Conrad, Roth E" userId="06884989-9dcf-44a0-b091-1ce65ab8fb4f" providerId="ADAL" clId="{23D033DD-DA91-3345-8E7F-7A383616692E}" dt="2022-04-28T15:45:43.090" v="44"/>
        <pc:sldMkLst>
          <pc:docMk/>
          <pc:sldMk cId="4276522489" sldId="297"/>
        </pc:sldMkLst>
      </pc:sldChg>
      <pc:sldChg chg="add">
        <pc:chgData name="Conrad, Roth E" userId="06884989-9dcf-44a0-b091-1ce65ab8fb4f" providerId="ADAL" clId="{23D033DD-DA91-3345-8E7F-7A383616692E}" dt="2022-04-28T15:45:43.090" v="44"/>
        <pc:sldMkLst>
          <pc:docMk/>
          <pc:sldMk cId="3956850644" sldId="298"/>
        </pc:sldMkLst>
      </pc:sldChg>
      <pc:sldChg chg="add">
        <pc:chgData name="Conrad, Roth E" userId="06884989-9dcf-44a0-b091-1ce65ab8fb4f" providerId="ADAL" clId="{23D033DD-DA91-3345-8E7F-7A383616692E}" dt="2022-04-28T15:45:28.460" v="43"/>
        <pc:sldMkLst>
          <pc:docMk/>
          <pc:sldMk cId="935175031" sldId="299"/>
        </pc:sldMkLst>
      </pc:sldChg>
      <pc:sldChg chg="add">
        <pc:chgData name="Conrad, Roth E" userId="06884989-9dcf-44a0-b091-1ce65ab8fb4f" providerId="ADAL" clId="{23D033DD-DA91-3345-8E7F-7A383616692E}" dt="2022-04-28T15:45:04.204" v="42"/>
        <pc:sldMkLst>
          <pc:docMk/>
          <pc:sldMk cId="1359394293" sldId="302"/>
        </pc:sldMkLst>
      </pc:sldChg>
      <pc:sldChg chg="del">
        <pc:chgData name="Conrad, Roth E" userId="06884989-9dcf-44a0-b091-1ce65ab8fb4f" providerId="ADAL" clId="{23D033DD-DA91-3345-8E7F-7A383616692E}" dt="2022-04-28T15:41:32.084" v="0" actId="2696"/>
        <pc:sldMkLst>
          <pc:docMk/>
          <pc:sldMk cId="2850090894" sldId="306"/>
        </pc:sldMkLst>
      </pc:sldChg>
      <pc:sldChg chg="add">
        <pc:chgData name="Conrad, Roth E" userId="06884989-9dcf-44a0-b091-1ce65ab8fb4f" providerId="ADAL" clId="{23D033DD-DA91-3345-8E7F-7A383616692E}" dt="2022-04-28T15:44:16.936" v="41"/>
        <pc:sldMkLst>
          <pc:docMk/>
          <pc:sldMk cId="474276139" sldId="309"/>
        </pc:sldMkLst>
      </pc:sldChg>
      <pc:sldChg chg="del">
        <pc:chgData name="Conrad, Roth E" userId="06884989-9dcf-44a0-b091-1ce65ab8fb4f" providerId="ADAL" clId="{23D033DD-DA91-3345-8E7F-7A383616692E}" dt="2022-04-28T15:42:59.954" v="36" actId="2696"/>
        <pc:sldMkLst>
          <pc:docMk/>
          <pc:sldMk cId="3911922835" sldId="309"/>
        </pc:sldMkLst>
      </pc:sldChg>
      <pc:sldChg chg="del">
        <pc:chgData name="Conrad, Roth E" userId="06884989-9dcf-44a0-b091-1ce65ab8fb4f" providerId="ADAL" clId="{23D033DD-DA91-3345-8E7F-7A383616692E}" dt="2022-04-28T15:43:00.357" v="37" actId="2696"/>
        <pc:sldMkLst>
          <pc:docMk/>
          <pc:sldMk cId="1411089609" sldId="311"/>
        </pc:sldMkLst>
      </pc:sldChg>
      <pc:sldChg chg="del">
        <pc:chgData name="Conrad, Roth E" userId="06884989-9dcf-44a0-b091-1ce65ab8fb4f" providerId="ADAL" clId="{23D033DD-DA91-3345-8E7F-7A383616692E}" dt="2022-04-28T15:43:01.154" v="38" actId="2696"/>
        <pc:sldMkLst>
          <pc:docMk/>
          <pc:sldMk cId="3063009300" sldId="312"/>
        </pc:sldMkLst>
      </pc:sldChg>
      <pc:sldChg chg="del">
        <pc:chgData name="Conrad, Roth E" userId="06884989-9dcf-44a0-b091-1ce65ab8fb4f" providerId="ADAL" clId="{23D033DD-DA91-3345-8E7F-7A383616692E}" dt="2022-04-28T15:43:01.671" v="39" actId="2696"/>
        <pc:sldMkLst>
          <pc:docMk/>
          <pc:sldMk cId="183802986" sldId="313"/>
        </pc:sldMkLst>
      </pc:sldChg>
      <pc:sldChg chg="del">
        <pc:chgData name="Conrad, Roth E" userId="06884989-9dcf-44a0-b091-1ce65ab8fb4f" providerId="ADAL" clId="{23D033DD-DA91-3345-8E7F-7A383616692E}" dt="2022-04-28T15:43:03.438" v="40" actId="2696"/>
        <pc:sldMkLst>
          <pc:docMk/>
          <pc:sldMk cId="100318867" sldId="314"/>
        </pc:sldMkLst>
      </pc:sldChg>
      <pc:sldChg chg="del">
        <pc:chgData name="Conrad, Roth E" userId="06884989-9dcf-44a0-b091-1ce65ab8fb4f" providerId="ADAL" clId="{23D033DD-DA91-3345-8E7F-7A383616692E}" dt="2022-04-28T15:42:59.589" v="35" actId="2696"/>
        <pc:sldMkLst>
          <pc:docMk/>
          <pc:sldMk cId="202518929" sldId="31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EB4A17-7549-CC41-B708-27E119ACC8A6}" type="datetimeFigureOut">
              <a:rPr lang="en-US" smtClean="0"/>
              <a:t>4/28/22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3CBB5-6129-7B4B-80C8-7E1BB8EA9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37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B3CBB5-6129-7B4B-80C8-7E1BB8EA9E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28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90C24-519F-A742-ACD6-675B5EAC9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8B8202-AEC2-E441-A05C-3109BC4380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9FC8F-EC01-B44C-95E5-60FDC9DB6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13423-1516-2343-9213-31F444DA5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78F9A-A3DB-1545-996F-F0D227092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013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22A35-7EF0-8746-A74C-AD212B244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9ADFE0-7D5D-E443-A99A-BCB21C3329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2C452-4525-D645-A35B-D1037B821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99390-8F05-EF47-A725-261EFFADC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BF578-2AB1-F644-82A6-6B88244A2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58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6A9D3C-D209-0746-B608-C91DCF3C8B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D80330-A191-CE49-8A2E-668591DB1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DA9BF-0874-EE44-A542-F9DCB765A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0161F-4B23-D244-9CC1-5B2D0BF85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BE1EE-68B3-CF4B-9CE8-19CFB8C4A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045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50746-C699-9C43-82CF-8240B8071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F1459-37B7-964D-BD3D-3F9A4BE70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D8FF9-BFE4-F241-A4EB-06396432B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1684F-1023-E840-AAD9-58BD73D30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C6C20-BF57-F84A-BE7F-515BE77BA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27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696D7-4CF1-1643-9F7F-AEB9792C8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601D3-A2CA-4543-AEAB-8E00BE9AD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73B3A-F95E-DB4D-B07B-094328FB6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B62B0-BCFE-9C47-9217-54B1E93BF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4F278-BF2F-8849-9C50-E8D2E40AB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787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CDB18-7149-8046-8550-C2F91E01E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22B9C-10AB-5F4E-9A47-76C060DCA8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74376-91A9-F646-BC01-4E24BFAB1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5FD543-6FF7-7441-A0A2-BB3F608A0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EC87A9-0368-8A49-AE19-35F99A841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3ADC58-BE87-1E45-BBE6-731753BE1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99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BB19-2324-8044-914C-2F125102B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5AE679-206E-B640-9B3D-70EE0BF4A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7F8F1A-2D33-2B4F-8B61-8AAC1E1A57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4706C5-5F04-2F46-A83F-BC3D4A5DDA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BF2026-F9B9-6943-8B89-A905AF4854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89EBE6-E22D-B044-89C4-E54D9488C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2AE5B0-7DFB-3342-8983-0084D8BEA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FF73C7-EC3D-DA48-95D7-E3833D3E3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317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AA8E8-0E87-124E-8136-6EE03651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1261A-5E17-8A47-970D-3A1787700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9F709C-CE1B-744A-A383-2ACC91218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900C68-40C4-0E4F-8F37-3A07CB64E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6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AFA8B-A600-374B-9AAB-38B9FC4A4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C4A095-0C73-2348-8CBD-EC44DAEBB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831AD-A34E-4248-83BF-46076FAFC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263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2E295-972D-9744-A932-4185C087D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0F2B2-8BA0-EA48-B693-B2AEE8795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A57D9-7002-0D47-B025-DA9F35697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2318D-1BB3-1E4A-9DD0-5D12FC1A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0058F-CA35-2147-BC22-90CA9557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AB1E88-1ABD-E14A-B638-F19528AA9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23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C53AA-30CB-F445-BEB9-D23127119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007C0F-DD85-7441-8524-9A65C5550A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91B9F-89D3-114A-A3F1-F4C11DE06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856D3-2239-FC47-A9BC-4A5AD375E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538AB9-6BF5-8140-B9D6-1DF51201E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F158B-A5CD-784D-BCD1-5E51BC121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55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9DA2C1-2A03-2C41-AF66-DDEEEA64E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EE13F-BBC9-0040-AA78-C16C00920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90E3D-AB8E-0F4C-B33F-63EE81FFDF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0EBEA-ECC3-BF44-899C-0EC7F0B18BDB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0EC99-CA20-5549-A455-CAC7147FBC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56F69-EF57-3C4A-9B58-5AF8818112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8D8A7-126F-2145-B1CD-03515E69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19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9r/0y3_qwxs4d75zyzhgm507slx703rd_/T/com.microsoft.Outlook/WebArchiveCopyPasteTempFiles/cid2762900475*image001.png@01D81457.40EC7C2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file:////var/folders/9r/0y3_qwxs4d75zyzhgm507slx703rd_/T/com.microsoft.Outlook/WebArchiveCopyPasteTempFiles/cid2762900475*image002.png@01D81457.E1DB5E30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9r/0y3_qwxs4d75zyzhgm507slx703rd_/T/com.microsoft.Outlook/WebArchiveCopyPasteTempFiles/cid2762900475*image003.png@01D81458.4D26DDE0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file:////var/folders/9r/0y3_qwxs4d75zyzhgm507slx703rd_/T/com.microsoft.Outlook/WebArchiveCopyPasteTempFiles/cid2762900475*image004.png@01D81458.4D26DDE0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AC062-4521-7845-A8C4-35CC511F57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LnuF</a:t>
            </a:r>
            <a:r>
              <a:rPr lang="en-US" dirty="0"/>
              <a:t> </a:t>
            </a:r>
            <a:r>
              <a:rPr lang="en-US" dirty="0" err="1"/>
              <a:t>ROCker</a:t>
            </a:r>
            <a:r>
              <a:rPr lang="en-US" dirty="0"/>
              <a:t> model prep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9D1012-B84D-F845-BB11-5B1B47139E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March 17, 2022</a:t>
            </a:r>
          </a:p>
          <a:p>
            <a:r>
              <a:rPr lang="en-US" dirty="0"/>
              <a:t>Roth Conrad</a:t>
            </a:r>
          </a:p>
        </p:txBody>
      </p:sp>
    </p:spTree>
    <p:extLst>
      <p:ext uri="{BB962C8B-B14F-4D97-AF65-F5344CB8AC3E}">
        <p14:creationId xmlns:p14="http://schemas.microsoft.com/office/powerpoint/2010/main" val="1331781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79C113-E25E-AE48-B826-5C93FF53AE1C}"/>
              </a:ext>
            </a:extLst>
          </p:cNvPr>
          <p:cNvGrpSpPr/>
          <p:nvPr/>
        </p:nvGrpSpPr>
        <p:grpSpPr>
          <a:xfrm>
            <a:off x="2515599" y="0"/>
            <a:ext cx="5858254" cy="6841078"/>
            <a:chOff x="6210178" y="0"/>
            <a:chExt cx="5858254" cy="68410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7391A4-1B6B-374A-88A2-831653737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1408"/>
            <a:stretch/>
          </p:blipFill>
          <p:spPr>
            <a:xfrm>
              <a:off x="6210178" y="0"/>
              <a:ext cx="5858254" cy="68410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6AEF2BD-547D-B34D-91EF-3578D6358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46" t="95295" r="40077" b="394"/>
            <a:stretch/>
          </p:blipFill>
          <p:spPr>
            <a:xfrm>
              <a:off x="7846541" y="5728997"/>
              <a:ext cx="766119" cy="375240"/>
            </a:xfrm>
            <a:prstGeom prst="rect">
              <a:avLst/>
            </a:prstGeom>
          </p:spPr>
        </p:pic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E3D0460A-1F5D-6845-9316-FD0A25471863}"/>
              </a:ext>
            </a:extLst>
          </p:cNvPr>
          <p:cNvSpPr/>
          <p:nvPr/>
        </p:nvSpPr>
        <p:spPr>
          <a:xfrm rot="7580027">
            <a:off x="7474481" y="47344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A1F8A-360A-634C-8259-622A617EC6E3}"/>
              </a:ext>
            </a:extLst>
          </p:cNvPr>
          <p:cNvSpPr txBox="1"/>
          <p:nvPr/>
        </p:nvSpPr>
        <p:spPr>
          <a:xfrm>
            <a:off x="8478815" y="23051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LnuF_1 &amp; LnuF_2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756148A-2E1F-5744-A255-845A64638E60}"/>
              </a:ext>
            </a:extLst>
          </p:cNvPr>
          <p:cNvSpPr/>
          <p:nvPr/>
        </p:nvSpPr>
        <p:spPr>
          <a:xfrm rot="9900000">
            <a:off x="8095809" y="2409784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7584B-D178-EA43-8FA6-6A21EDF9094E}"/>
              </a:ext>
            </a:extLst>
          </p:cNvPr>
          <p:cNvSpPr txBox="1"/>
          <p:nvPr/>
        </p:nvSpPr>
        <p:spPr>
          <a:xfrm>
            <a:off x="8143122" y="369577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LnuF_3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8C756-DDBB-BB42-A613-8F855F7FF54F}"/>
              </a:ext>
            </a:extLst>
          </p:cNvPr>
          <p:cNvSpPr/>
          <p:nvPr/>
        </p:nvSpPr>
        <p:spPr>
          <a:xfrm rot="12299141">
            <a:off x="7755505" y="361317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B208D4-B585-A54F-B054-0665DA185C0E}"/>
              </a:ext>
            </a:extLst>
          </p:cNvPr>
          <p:cNvSpPr/>
          <p:nvPr/>
        </p:nvSpPr>
        <p:spPr>
          <a:xfrm rot="594085">
            <a:off x="6213532" y="2399160"/>
            <a:ext cx="2839267" cy="1612963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3D016E-4B4B-7C49-A078-FC9CF55037DE}"/>
              </a:ext>
            </a:extLst>
          </p:cNvPr>
          <p:cNvSpPr/>
          <p:nvPr/>
        </p:nvSpPr>
        <p:spPr>
          <a:xfrm rot="19907080">
            <a:off x="6151598" y="928753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A46874-3EC1-2140-BB72-E17B63F99FC2}"/>
              </a:ext>
            </a:extLst>
          </p:cNvPr>
          <p:cNvSpPr txBox="1"/>
          <p:nvPr/>
        </p:nvSpPr>
        <p:spPr>
          <a:xfrm>
            <a:off x="8399241" y="2852188"/>
            <a:ext cx="318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4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LnuF</a:t>
            </a:r>
            <a:r>
              <a:rPr lang="en-US" sz="1200" dirty="0"/>
              <a:t>)</a:t>
            </a:r>
          </a:p>
          <a:p>
            <a:r>
              <a:rPr lang="en-US" sz="1200" dirty="0"/>
              <a:t>Salmonella, </a:t>
            </a:r>
            <a:r>
              <a:rPr lang="en-US" sz="1200" dirty="0" err="1"/>
              <a:t>Ecoli</a:t>
            </a:r>
            <a:r>
              <a:rPr lang="en-US" sz="1200" dirty="0"/>
              <a:t>, </a:t>
            </a:r>
            <a:r>
              <a:rPr lang="en-US" sz="1200" dirty="0" err="1"/>
              <a:t>Kelbsiella</a:t>
            </a:r>
            <a:r>
              <a:rPr lang="en-US" sz="1200" dirty="0"/>
              <a:t>, Providencia, Proteus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4DD55A-DF95-994B-9AC2-624B44A907DE}"/>
              </a:ext>
            </a:extLst>
          </p:cNvPr>
          <p:cNvSpPr txBox="1"/>
          <p:nvPr/>
        </p:nvSpPr>
        <p:spPr>
          <a:xfrm>
            <a:off x="7959391" y="74851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LnuB</a:t>
            </a:r>
            <a:r>
              <a:rPr lang="en-US" sz="1200" dirty="0"/>
              <a:t>)</a:t>
            </a:r>
          </a:p>
          <a:p>
            <a:r>
              <a:rPr lang="en-US" sz="1200" dirty="0"/>
              <a:t>Enterococcus, </a:t>
            </a:r>
            <a:r>
              <a:rPr lang="en-US" sz="1200" dirty="0" err="1"/>
              <a:t>Sptreptococcus</a:t>
            </a:r>
            <a:r>
              <a:rPr lang="en-US" sz="1200" dirty="0"/>
              <a:t>, Lactobacillus, </a:t>
            </a:r>
            <a:r>
              <a:rPr lang="en-US" sz="1200" dirty="0" err="1"/>
              <a:t>Clostriduim</a:t>
            </a:r>
            <a:r>
              <a:rPr lang="en-US" sz="1200" dirty="0"/>
              <a:t>, etc.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87C794-5677-314B-B8EC-258C3FA3C06C}"/>
              </a:ext>
            </a:extLst>
          </p:cNvPr>
          <p:cNvSpPr/>
          <p:nvPr/>
        </p:nvSpPr>
        <p:spPr>
          <a:xfrm rot="14048809">
            <a:off x="5400597" y="4117641"/>
            <a:ext cx="2738210" cy="1560812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71285E-E458-DE42-90FC-3084D4C18D56}"/>
              </a:ext>
            </a:extLst>
          </p:cNvPr>
          <p:cNvSpPr txBox="1"/>
          <p:nvPr/>
        </p:nvSpPr>
        <p:spPr>
          <a:xfrm>
            <a:off x="7720159" y="483177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12-10, 8, 2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endParaRPr lang="en-US" sz="1200" dirty="0"/>
          </a:p>
          <a:p>
            <a:r>
              <a:rPr lang="en-US" sz="1200" dirty="0" err="1"/>
              <a:t>Actinoplanes</a:t>
            </a:r>
            <a:r>
              <a:rPr lang="en-US" sz="1200" dirty="0"/>
              <a:t>, </a:t>
            </a:r>
            <a:r>
              <a:rPr lang="en-US" sz="1200" dirty="0" err="1"/>
              <a:t>Chloroflexia</a:t>
            </a:r>
            <a:r>
              <a:rPr lang="en-US" sz="1200" dirty="0"/>
              <a:t>, </a:t>
            </a:r>
            <a:r>
              <a:rPr lang="en-US" sz="1200" dirty="0" err="1"/>
              <a:t>Rubrobacteraceae</a:t>
            </a:r>
            <a:r>
              <a:rPr lang="en-US" sz="1200" dirty="0"/>
              <a:t>, </a:t>
            </a:r>
            <a:r>
              <a:rPr lang="en-US" sz="1200" dirty="0" err="1"/>
              <a:t>Delinococcus</a:t>
            </a:r>
            <a:r>
              <a:rPr lang="en-US" sz="1200" dirty="0"/>
              <a:t>, Actinobacteria, Streptomyces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225DBC-5923-5049-979B-F3B2F9CB4221}"/>
              </a:ext>
            </a:extLst>
          </p:cNvPr>
          <p:cNvSpPr/>
          <p:nvPr/>
        </p:nvSpPr>
        <p:spPr>
          <a:xfrm rot="8634582">
            <a:off x="2760483" y="2343870"/>
            <a:ext cx="2738210" cy="344248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29462D-DA6E-8847-8976-E847CF132A62}"/>
              </a:ext>
            </a:extLst>
          </p:cNvPr>
          <p:cNvSpPr txBox="1"/>
          <p:nvPr/>
        </p:nvSpPr>
        <p:spPr>
          <a:xfrm>
            <a:off x="0" y="4482548"/>
            <a:ext cx="3313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9 &amp; 15 &amp; 5</a:t>
            </a:r>
          </a:p>
          <a:p>
            <a:pPr algn="r"/>
            <a:r>
              <a:rPr lang="en-US" sz="1200" dirty="0"/>
              <a:t>DNA Polymerase subunit beta and</a:t>
            </a:r>
          </a:p>
          <a:p>
            <a:pPr algn="r"/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.</a:t>
            </a:r>
          </a:p>
          <a:p>
            <a:pPr algn="r"/>
            <a:r>
              <a:rPr lang="en-US" sz="1200" dirty="0"/>
              <a:t>Streptomyces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F99B78B-9193-1F40-9F18-1933BC5D29B6}"/>
              </a:ext>
            </a:extLst>
          </p:cNvPr>
          <p:cNvSpPr/>
          <p:nvPr/>
        </p:nvSpPr>
        <p:spPr>
          <a:xfrm rot="16200000">
            <a:off x="4796507" y="615484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F94229-6000-4E47-92D8-E64802A6883B}"/>
              </a:ext>
            </a:extLst>
          </p:cNvPr>
          <p:cNvSpPr txBox="1"/>
          <p:nvPr/>
        </p:nvSpPr>
        <p:spPr>
          <a:xfrm>
            <a:off x="432867" y="16922"/>
            <a:ext cx="36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7</a:t>
            </a:r>
          </a:p>
          <a:p>
            <a:pPr algn="r"/>
            <a:r>
              <a:rPr lang="en-US" sz="1200" dirty="0" err="1"/>
              <a:t>Nucleotidyltransferase</a:t>
            </a:r>
            <a:endParaRPr lang="en-US" sz="1200" dirty="0"/>
          </a:p>
          <a:p>
            <a:pPr algn="r"/>
            <a:r>
              <a:rPr lang="en-US" sz="1200" dirty="0" err="1"/>
              <a:t>Paenibafillus</a:t>
            </a:r>
            <a:r>
              <a:rPr lang="en-US" sz="1200" dirty="0"/>
              <a:t>, </a:t>
            </a:r>
            <a:r>
              <a:rPr lang="en-US" sz="1200" dirty="0" err="1"/>
              <a:t>Oceanobacillus</a:t>
            </a:r>
            <a:r>
              <a:rPr lang="en-US" sz="1200" dirty="0"/>
              <a:t>, </a:t>
            </a:r>
            <a:r>
              <a:rPr lang="en-US" sz="1200" dirty="0" err="1"/>
              <a:t>Geomicrobium</a:t>
            </a:r>
            <a:r>
              <a:rPr lang="en-US" sz="1200" dirty="0"/>
              <a:t>, etc.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E7635C-8F31-4746-8BDE-2FFFD55DC961}"/>
              </a:ext>
            </a:extLst>
          </p:cNvPr>
          <p:cNvSpPr/>
          <p:nvPr/>
        </p:nvSpPr>
        <p:spPr>
          <a:xfrm rot="2456623">
            <a:off x="3564744" y="804800"/>
            <a:ext cx="2289495" cy="1233695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304A43-5EC4-BD43-A707-0646770603A1}"/>
              </a:ext>
            </a:extLst>
          </p:cNvPr>
          <p:cNvCxnSpPr/>
          <p:nvPr/>
        </p:nvCxnSpPr>
        <p:spPr>
          <a:xfrm>
            <a:off x="4146213" y="179114"/>
            <a:ext cx="131932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66099F-C049-2548-8157-A33342AEB2DF}"/>
              </a:ext>
            </a:extLst>
          </p:cNvPr>
          <p:cNvSpPr txBox="1"/>
          <p:nvPr/>
        </p:nvSpPr>
        <p:spPr>
          <a:xfrm>
            <a:off x="99234" y="708901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</a:t>
            </a:r>
            <a:r>
              <a:rPr lang="en-US" sz="1200"/>
              <a:t>Cluster 16 &amp; 1 </a:t>
            </a:r>
            <a:endParaRPr lang="en-US" sz="1200" dirty="0"/>
          </a:p>
          <a:p>
            <a:pPr algn="r"/>
            <a:r>
              <a:rPr lang="en-US" sz="1200" dirty="0" err="1"/>
              <a:t>LnuF</a:t>
            </a:r>
            <a:endParaRPr lang="en-US" sz="1200" dirty="0"/>
          </a:p>
          <a:p>
            <a:pPr algn="r"/>
            <a:r>
              <a:rPr lang="en-US" sz="1200" dirty="0" err="1"/>
              <a:t>Myroides</a:t>
            </a:r>
            <a:r>
              <a:rPr lang="en-US" sz="1200" dirty="0"/>
              <a:t>, Flavobacterium, </a:t>
            </a:r>
            <a:r>
              <a:rPr lang="en-US" sz="1200" dirty="0" err="1"/>
              <a:t>Empedobacter</a:t>
            </a:r>
            <a:r>
              <a:rPr lang="en-US" sz="1200" dirty="0"/>
              <a:t>, </a:t>
            </a:r>
            <a:r>
              <a:rPr lang="en-US" sz="1200" dirty="0" err="1"/>
              <a:t>Bacteroidales</a:t>
            </a:r>
            <a:endParaRPr lang="en-US" sz="12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3753B5-86BA-B14C-A2BD-254FC2C67F98}"/>
              </a:ext>
            </a:extLst>
          </p:cNvPr>
          <p:cNvSpPr/>
          <p:nvPr/>
        </p:nvSpPr>
        <p:spPr>
          <a:xfrm rot="18023298">
            <a:off x="5526476" y="664745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04451D-AE95-DC4D-B13D-39963593B1F9}"/>
              </a:ext>
            </a:extLst>
          </p:cNvPr>
          <p:cNvSpPr txBox="1"/>
          <p:nvPr/>
        </p:nvSpPr>
        <p:spPr>
          <a:xfrm>
            <a:off x="8672882" y="-29791"/>
            <a:ext cx="321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LnuG</a:t>
            </a:r>
            <a:r>
              <a:rPr lang="en-US" sz="1200" dirty="0"/>
              <a:t>)Enterococcus, Staphylococcus, </a:t>
            </a:r>
            <a:r>
              <a:rPr lang="en-US" sz="1200" dirty="0" err="1"/>
              <a:t>Ecoli</a:t>
            </a:r>
            <a:r>
              <a:rPr lang="en-US" sz="1200" dirty="0"/>
              <a:t>, Salmonella, Proteus, Acinetobacter, Listeria,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233A0-C45C-8A4B-9B45-3653C2A3A8FF}"/>
              </a:ext>
            </a:extLst>
          </p:cNvPr>
          <p:cNvSpPr txBox="1"/>
          <p:nvPr/>
        </p:nvSpPr>
        <p:spPr>
          <a:xfrm>
            <a:off x="7984460" y="31089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LnuB</a:t>
            </a:r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786BC3D-C2DC-C947-81D6-3E3354460E85}"/>
              </a:ext>
            </a:extLst>
          </p:cNvPr>
          <p:cNvCxnSpPr/>
          <p:nvPr/>
        </p:nvCxnSpPr>
        <p:spPr>
          <a:xfrm flipH="1">
            <a:off x="7313556" y="179114"/>
            <a:ext cx="130600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B176FFA-2469-6844-A688-DB3614CD6503}"/>
              </a:ext>
            </a:extLst>
          </p:cNvPr>
          <p:cNvSpPr/>
          <p:nvPr/>
        </p:nvSpPr>
        <p:spPr>
          <a:xfrm rot="9900000">
            <a:off x="7299035" y="201930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F9E113-D9DE-4049-89DD-1531746F79C9}"/>
              </a:ext>
            </a:extLst>
          </p:cNvPr>
          <p:cNvSpPr txBox="1"/>
          <p:nvPr/>
        </p:nvSpPr>
        <p:spPr>
          <a:xfrm>
            <a:off x="7640563" y="293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LnuG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1FAA4A-E7DC-F549-A0DF-795470B895BB}"/>
              </a:ext>
            </a:extLst>
          </p:cNvPr>
          <p:cNvGrpSpPr/>
          <p:nvPr/>
        </p:nvGrpSpPr>
        <p:grpSpPr>
          <a:xfrm>
            <a:off x="307280" y="1984248"/>
            <a:ext cx="1758879" cy="1115663"/>
            <a:chOff x="307280" y="1984248"/>
            <a:chExt cx="1758879" cy="11156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98BF07-C6F5-A541-9D9B-2BF3B51B31ED}"/>
                </a:ext>
              </a:extLst>
            </p:cNvPr>
            <p:cNvSpPr txBox="1"/>
            <p:nvPr/>
          </p:nvSpPr>
          <p:spPr>
            <a:xfrm>
              <a:off x="307280" y="1984248"/>
              <a:ext cx="17588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3: </a:t>
              </a:r>
              <a:r>
                <a:rPr lang="en-US" dirty="0" err="1"/>
                <a:t>LnuF</a:t>
              </a:r>
              <a:r>
                <a:rPr lang="en-US" dirty="0"/>
                <a:t>++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0076284-4389-DF45-B1E9-AA9C030E25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78F61E-6380-F54F-81C7-3825A7E85CB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99CE332-B784-AB46-8608-18C310CD30EA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6AE5D8-C8D6-C04A-A3F9-0D244B5EDA42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5709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79C113-E25E-AE48-B826-5C93FF53AE1C}"/>
              </a:ext>
            </a:extLst>
          </p:cNvPr>
          <p:cNvGrpSpPr/>
          <p:nvPr/>
        </p:nvGrpSpPr>
        <p:grpSpPr>
          <a:xfrm>
            <a:off x="2515599" y="0"/>
            <a:ext cx="5858254" cy="6841078"/>
            <a:chOff x="6210178" y="0"/>
            <a:chExt cx="5858254" cy="68410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7391A4-1B6B-374A-88A2-831653737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1408"/>
            <a:stretch/>
          </p:blipFill>
          <p:spPr>
            <a:xfrm>
              <a:off x="6210178" y="0"/>
              <a:ext cx="5858254" cy="68410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6AEF2BD-547D-B34D-91EF-3578D6358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46" t="95295" r="40077" b="394"/>
            <a:stretch/>
          </p:blipFill>
          <p:spPr>
            <a:xfrm>
              <a:off x="7846541" y="5728997"/>
              <a:ext cx="766119" cy="375240"/>
            </a:xfrm>
            <a:prstGeom prst="rect">
              <a:avLst/>
            </a:prstGeom>
          </p:spPr>
        </p:pic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E3D0460A-1F5D-6845-9316-FD0A25471863}"/>
              </a:ext>
            </a:extLst>
          </p:cNvPr>
          <p:cNvSpPr/>
          <p:nvPr/>
        </p:nvSpPr>
        <p:spPr>
          <a:xfrm rot="7580027">
            <a:off x="7474481" y="47344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A1F8A-360A-634C-8259-622A617EC6E3}"/>
              </a:ext>
            </a:extLst>
          </p:cNvPr>
          <p:cNvSpPr txBox="1"/>
          <p:nvPr/>
        </p:nvSpPr>
        <p:spPr>
          <a:xfrm>
            <a:off x="8478815" y="23051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LnuF_1 &amp; LnuF_2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756148A-2E1F-5744-A255-845A64638E60}"/>
              </a:ext>
            </a:extLst>
          </p:cNvPr>
          <p:cNvSpPr/>
          <p:nvPr/>
        </p:nvSpPr>
        <p:spPr>
          <a:xfrm rot="9900000">
            <a:off x="8095809" y="2409784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7584B-D178-EA43-8FA6-6A21EDF9094E}"/>
              </a:ext>
            </a:extLst>
          </p:cNvPr>
          <p:cNvSpPr txBox="1"/>
          <p:nvPr/>
        </p:nvSpPr>
        <p:spPr>
          <a:xfrm>
            <a:off x="8143122" y="369577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LnuF_3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8C756-DDBB-BB42-A613-8F855F7FF54F}"/>
              </a:ext>
            </a:extLst>
          </p:cNvPr>
          <p:cNvSpPr/>
          <p:nvPr/>
        </p:nvSpPr>
        <p:spPr>
          <a:xfrm rot="12299141">
            <a:off x="7755505" y="361317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B208D4-B585-A54F-B054-0665DA185C0E}"/>
              </a:ext>
            </a:extLst>
          </p:cNvPr>
          <p:cNvSpPr/>
          <p:nvPr/>
        </p:nvSpPr>
        <p:spPr>
          <a:xfrm rot="594085">
            <a:off x="6213532" y="2399160"/>
            <a:ext cx="2839267" cy="1612963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3D016E-4B4B-7C49-A078-FC9CF55037DE}"/>
              </a:ext>
            </a:extLst>
          </p:cNvPr>
          <p:cNvSpPr/>
          <p:nvPr/>
        </p:nvSpPr>
        <p:spPr>
          <a:xfrm rot="19907080">
            <a:off x="6151598" y="928753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A46874-3EC1-2140-BB72-E17B63F99FC2}"/>
              </a:ext>
            </a:extLst>
          </p:cNvPr>
          <p:cNvSpPr txBox="1"/>
          <p:nvPr/>
        </p:nvSpPr>
        <p:spPr>
          <a:xfrm>
            <a:off x="8399241" y="2852188"/>
            <a:ext cx="318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4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LnuF</a:t>
            </a:r>
            <a:r>
              <a:rPr lang="en-US" sz="1200" dirty="0"/>
              <a:t>)</a:t>
            </a:r>
          </a:p>
          <a:p>
            <a:r>
              <a:rPr lang="en-US" sz="1200" dirty="0"/>
              <a:t>Salmonella, </a:t>
            </a:r>
            <a:r>
              <a:rPr lang="en-US" sz="1200" dirty="0" err="1"/>
              <a:t>Ecoli</a:t>
            </a:r>
            <a:r>
              <a:rPr lang="en-US" sz="1200" dirty="0"/>
              <a:t>, </a:t>
            </a:r>
            <a:r>
              <a:rPr lang="en-US" sz="1200" dirty="0" err="1"/>
              <a:t>Kelbsiella</a:t>
            </a:r>
            <a:r>
              <a:rPr lang="en-US" sz="1200" dirty="0"/>
              <a:t>, Providencia, Proteus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4DD55A-DF95-994B-9AC2-624B44A907DE}"/>
              </a:ext>
            </a:extLst>
          </p:cNvPr>
          <p:cNvSpPr txBox="1"/>
          <p:nvPr/>
        </p:nvSpPr>
        <p:spPr>
          <a:xfrm>
            <a:off x="7959391" y="74851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LnuB</a:t>
            </a:r>
            <a:r>
              <a:rPr lang="en-US" sz="1200" dirty="0"/>
              <a:t>)</a:t>
            </a:r>
          </a:p>
          <a:p>
            <a:r>
              <a:rPr lang="en-US" sz="1200" dirty="0"/>
              <a:t>Enterococcus, </a:t>
            </a:r>
            <a:r>
              <a:rPr lang="en-US" sz="1200" dirty="0" err="1"/>
              <a:t>Sptreptococcus</a:t>
            </a:r>
            <a:r>
              <a:rPr lang="en-US" sz="1200" dirty="0"/>
              <a:t>, Lactobacillus, </a:t>
            </a:r>
            <a:r>
              <a:rPr lang="en-US" sz="1200" dirty="0" err="1"/>
              <a:t>Clostriduim</a:t>
            </a:r>
            <a:r>
              <a:rPr lang="en-US" sz="1200" dirty="0"/>
              <a:t>, etc.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87C794-5677-314B-B8EC-258C3FA3C06C}"/>
              </a:ext>
            </a:extLst>
          </p:cNvPr>
          <p:cNvSpPr/>
          <p:nvPr/>
        </p:nvSpPr>
        <p:spPr>
          <a:xfrm rot="14048809">
            <a:off x="5400597" y="4117641"/>
            <a:ext cx="2738210" cy="156081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71285E-E458-DE42-90FC-3084D4C18D56}"/>
              </a:ext>
            </a:extLst>
          </p:cNvPr>
          <p:cNvSpPr txBox="1"/>
          <p:nvPr/>
        </p:nvSpPr>
        <p:spPr>
          <a:xfrm>
            <a:off x="7720159" y="483177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12-10, 8, 2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endParaRPr lang="en-US" sz="1200" dirty="0"/>
          </a:p>
          <a:p>
            <a:r>
              <a:rPr lang="en-US" sz="1200" dirty="0" err="1"/>
              <a:t>Actinoplanes</a:t>
            </a:r>
            <a:r>
              <a:rPr lang="en-US" sz="1200" dirty="0"/>
              <a:t>, </a:t>
            </a:r>
            <a:r>
              <a:rPr lang="en-US" sz="1200" dirty="0" err="1"/>
              <a:t>Chloroflexia</a:t>
            </a:r>
            <a:r>
              <a:rPr lang="en-US" sz="1200" dirty="0"/>
              <a:t>, </a:t>
            </a:r>
            <a:r>
              <a:rPr lang="en-US" sz="1200" dirty="0" err="1"/>
              <a:t>Rubrobacteraceae</a:t>
            </a:r>
            <a:r>
              <a:rPr lang="en-US" sz="1200" dirty="0"/>
              <a:t>, </a:t>
            </a:r>
            <a:r>
              <a:rPr lang="en-US" sz="1200" dirty="0" err="1"/>
              <a:t>Delinococcus</a:t>
            </a:r>
            <a:r>
              <a:rPr lang="en-US" sz="1200" dirty="0"/>
              <a:t>, Actinobacteria, Streptomyces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225DBC-5923-5049-979B-F3B2F9CB4221}"/>
              </a:ext>
            </a:extLst>
          </p:cNvPr>
          <p:cNvSpPr/>
          <p:nvPr/>
        </p:nvSpPr>
        <p:spPr>
          <a:xfrm rot="8634582">
            <a:off x="2760483" y="2343870"/>
            <a:ext cx="2738210" cy="344248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29462D-DA6E-8847-8976-E847CF132A62}"/>
              </a:ext>
            </a:extLst>
          </p:cNvPr>
          <p:cNvSpPr txBox="1"/>
          <p:nvPr/>
        </p:nvSpPr>
        <p:spPr>
          <a:xfrm>
            <a:off x="0" y="4482548"/>
            <a:ext cx="3313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9 &amp; 15 &amp; 5</a:t>
            </a:r>
          </a:p>
          <a:p>
            <a:pPr algn="r"/>
            <a:r>
              <a:rPr lang="en-US" sz="1200" dirty="0"/>
              <a:t>DNA Polymerase subunit beta and</a:t>
            </a:r>
          </a:p>
          <a:p>
            <a:pPr algn="r"/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.</a:t>
            </a:r>
          </a:p>
          <a:p>
            <a:pPr algn="r"/>
            <a:r>
              <a:rPr lang="en-US" sz="1200" dirty="0"/>
              <a:t>Streptomyces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F99B78B-9193-1F40-9F18-1933BC5D29B6}"/>
              </a:ext>
            </a:extLst>
          </p:cNvPr>
          <p:cNvSpPr/>
          <p:nvPr/>
        </p:nvSpPr>
        <p:spPr>
          <a:xfrm rot="16200000">
            <a:off x="4796507" y="615484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F94229-6000-4E47-92D8-E64802A6883B}"/>
              </a:ext>
            </a:extLst>
          </p:cNvPr>
          <p:cNvSpPr txBox="1"/>
          <p:nvPr/>
        </p:nvSpPr>
        <p:spPr>
          <a:xfrm>
            <a:off x="432867" y="16922"/>
            <a:ext cx="36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7</a:t>
            </a:r>
          </a:p>
          <a:p>
            <a:pPr algn="r"/>
            <a:r>
              <a:rPr lang="en-US" sz="1200" dirty="0" err="1"/>
              <a:t>Nucleotidyltransferase</a:t>
            </a:r>
            <a:endParaRPr lang="en-US" sz="1200" dirty="0"/>
          </a:p>
          <a:p>
            <a:pPr algn="r"/>
            <a:r>
              <a:rPr lang="en-US" sz="1200" dirty="0" err="1"/>
              <a:t>Paenibafillus</a:t>
            </a:r>
            <a:r>
              <a:rPr lang="en-US" sz="1200" dirty="0"/>
              <a:t>, </a:t>
            </a:r>
            <a:r>
              <a:rPr lang="en-US" sz="1200" dirty="0" err="1"/>
              <a:t>Oceanobacillus</a:t>
            </a:r>
            <a:r>
              <a:rPr lang="en-US" sz="1200" dirty="0"/>
              <a:t>, </a:t>
            </a:r>
            <a:r>
              <a:rPr lang="en-US" sz="1200" dirty="0" err="1"/>
              <a:t>Geomicrobium</a:t>
            </a:r>
            <a:r>
              <a:rPr lang="en-US" sz="1200" dirty="0"/>
              <a:t>, etc.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E7635C-8F31-4746-8BDE-2FFFD55DC961}"/>
              </a:ext>
            </a:extLst>
          </p:cNvPr>
          <p:cNvSpPr/>
          <p:nvPr/>
        </p:nvSpPr>
        <p:spPr>
          <a:xfrm rot="2456623">
            <a:off x="3564744" y="804800"/>
            <a:ext cx="2289495" cy="1233695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304A43-5EC4-BD43-A707-0646770603A1}"/>
              </a:ext>
            </a:extLst>
          </p:cNvPr>
          <p:cNvCxnSpPr/>
          <p:nvPr/>
        </p:nvCxnSpPr>
        <p:spPr>
          <a:xfrm>
            <a:off x="4146213" y="179114"/>
            <a:ext cx="131932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66099F-C049-2548-8157-A33342AEB2DF}"/>
              </a:ext>
            </a:extLst>
          </p:cNvPr>
          <p:cNvSpPr txBox="1"/>
          <p:nvPr/>
        </p:nvSpPr>
        <p:spPr>
          <a:xfrm>
            <a:off x="99234" y="708901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</a:t>
            </a:r>
            <a:r>
              <a:rPr lang="en-US" sz="1200"/>
              <a:t>Cluster 16 &amp; 1 </a:t>
            </a:r>
            <a:endParaRPr lang="en-US" sz="1200" dirty="0"/>
          </a:p>
          <a:p>
            <a:pPr algn="r"/>
            <a:r>
              <a:rPr lang="en-US" sz="1200" dirty="0" err="1"/>
              <a:t>LnuF</a:t>
            </a:r>
            <a:endParaRPr lang="en-US" sz="1200" dirty="0"/>
          </a:p>
          <a:p>
            <a:pPr algn="r"/>
            <a:r>
              <a:rPr lang="en-US" sz="1200" dirty="0" err="1"/>
              <a:t>Myroides</a:t>
            </a:r>
            <a:r>
              <a:rPr lang="en-US" sz="1200" dirty="0"/>
              <a:t>, Flavobacterium, </a:t>
            </a:r>
            <a:r>
              <a:rPr lang="en-US" sz="1200" dirty="0" err="1"/>
              <a:t>Empedobacter</a:t>
            </a:r>
            <a:r>
              <a:rPr lang="en-US" sz="1200" dirty="0"/>
              <a:t>, </a:t>
            </a:r>
            <a:r>
              <a:rPr lang="en-US" sz="1200" dirty="0" err="1"/>
              <a:t>Bacteroidales</a:t>
            </a:r>
            <a:endParaRPr lang="en-US" sz="12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3753B5-86BA-B14C-A2BD-254FC2C67F98}"/>
              </a:ext>
            </a:extLst>
          </p:cNvPr>
          <p:cNvSpPr/>
          <p:nvPr/>
        </p:nvSpPr>
        <p:spPr>
          <a:xfrm rot="18023298">
            <a:off x="5526476" y="664745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04451D-AE95-DC4D-B13D-39963593B1F9}"/>
              </a:ext>
            </a:extLst>
          </p:cNvPr>
          <p:cNvSpPr txBox="1"/>
          <p:nvPr/>
        </p:nvSpPr>
        <p:spPr>
          <a:xfrm>
            <a:off x="8672882" y="-29791"/>
            <a:ext cx="321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LnuG</a:t>
            </a:r>
            <a:r>
              <a:rPr lang="en-US" sz="1200" dirty="0"/>
              <a:t>)Enterococcus, Staphylococcus, </a:t>
            </a:r>
            <a:r>
              <a:rPr lang="en-US" sz="1200" dirty="0" err="1"/>
              <a:t>Ecoli</a:t>
            </a:r>
            <a:r>
              <a:rPr lang="en-US" sz="1200" dirty="0"/>
              <a:t>, Salmonella, Proteus, Acinetobacter, Listeria,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233A0-C45C-8A4B-9B45-3653C2A3A8FF}"/>
              </a:ext>
            </a:extLst>
          </p:cNvPr>
          <p:cNvSpPr txBox="1"/>
          <p:nvPr/>
        </p:nvSpPr>
        <p:spPr>
          <a:xfrm>
            <a:off x="7984460" y="31089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LnuB</a:t>
            </a:r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786BC3D-C2DC-C947-81D6-3E3354460E85}"/>
              </a:ext>
            </a:extLst>
          </p:cNvPr>
          <p:cNvCxnSpPr/>
          <p:nvPr/>
        </p:nvCxnSpPr>
        <p:spPr>
          <a:xfrm flipH="1">
            <a:off x="7313556" y="179114"/>
            <a:ext cx="130600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B176FFA-2469-6844-A688-DB3614CD6503}"/>
              </a:ext>
            </a:extLst>
          </p:cNvPr>
          <p:cNvSpPr/>
          <p:nvPr/>
        </p:nvSpPr>
        <p:spPr>
          <a:xfrm rot="9900000">
            <a:off x="7299035" y="201930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F9E113-D9DE-4049-89DD-1531746F79C9}"/>
              </a:ext>
            </a:extLst>
          </p:cNvPr>
          <p:cNvSpPr txBox="1"/>
          <p:nvPr/>
        </p:nvSpPr>
        <p:spPr>
          <a:xfrm>
            <a:off x="7640563" y="293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LnuG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1FAA4A-E7DC-F549-A0DF-795470B895BB}"/>
              </a:ext>
            </a:extLst>
          </p:cNvPr>
          <p:cNvGrpSpPr/>
          <p:nvPr/>
        </p:nvGrpSpPr>
        <p:grpSpPr>
          <a:xfrm>
            <a:off x="307280" y="1984248"/>
            <a:ext cx="1806905" cy="1115663"/>
            <a:chOff x="307280" y="1984248"/>
            <a:chExt cx="1806905" cy="11156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98BF07-C6F5-A541-9D9B-2BF3B51B31ED}"/>
                </a:ext>
              </a:extLst>
            </p:cNvPr>
            <p:cNvSpPr txBox="1"/>
            <p:nvPr/>
          </p:nvSpPr>
          <p:spPr>
            <a:xfrm>
              <a:off x="307280" y="1984248"/>
              <a:ext cx="18069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4: </a:t>
              </a:r>
              <a:r>
                <a:rPr lang="en-US" dirty="0" err="1"/>
                <a:t>LnuB+G</a:t>
              </a:r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0076284-4389-DF45-B1E9-AA9C030E25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78F61E-6380-F54F-81C7-3825A7E85CB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99CE332-B784-AB46-8608-18C310CD30EA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6AE5D8-C8D6-C04A-A3F9-0D244B5EDA42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5991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79C113-E25E-AE48-B826-5C93FF53AE1C}"/>
              </a:ext>
            </a:extLst>
          </p:cNvPr>
          <p:cNvGrpSpPr/>
          <p:nvPr/>
        </p:nvGrpSpPr>
        <p:grpSpPr>
          <a:xfrm>
            <a:off x="2515599" y="0"/>
            <a:ext cx="5858254" cy="6841078"/>
            <a:chOff x="6210178" y="0"/>
            <a:chExt cx="5858254" cy="68410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7391A4-1B6B-374A-88A2-831653737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1408"/>
            <a:stretch/>
          </p:blipFill>
          <p:spPr>
            <a:xfrm>
              <a:off x="6210178" y="0"/>
              <a:ext cx="5858254" cy="68410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6AEF2BD-547D-B34D-91EF-3578D6358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46" t="95295" r="40077" b="394"/>
            <a:stretch/>
          </p:blipFill>
          <p:spPr>
            <a:xfrm>
              <a:off x="7846541" y="5728997"/>
              <a:ext cx="766119" cy="375240"/>
            </a:xfrm>
            <a:prstGeom prst="rect">
              <a:avLst/>
            </a:prstGeom>
          </p:spPr>
        </p:pic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E3D0460A-1F5D-6845-9316-FD0A25471863}"/>
              </a:ext>
            </a:extLst>
          </p:cNvPr>
          <p:cNvSpPr/>
          <p:nvPr/>
        </p:nvSpPr>
        <p:spPr>
          <a:xfrm rot="7580027">
            <a:off x="7474481" y="47344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A1F8A-360A-634C-8259-622A617EC6E3}"/>
              </a:ext>
            </a:extLst>
          </p:cNvPr>
          <p:cNvSpPr txBox="1"/>
          <p:nvPr/>
        </p:nvSpPr>
        <p:spPr>
          <a:xfrm>
            <a:off x="8478815" y="23051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LnuF_1 &amp; LnuF_2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756148A-2E1F-5744-A255-845A64638E60}"/>
              </a:ext>
            </a:extLst>
          </p:cNvPr>
          <p:cNvSpPr/>
          <p:nvPr/>
        </p:nvSpPr>
        <p:spPr>
          <a:xfrm rot="9900000">
            <a:off x="8095809" y="2409784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7584B-D178-EA43-8FA6-6A21EDF9094E}"/>
              </a:ext>
            </a:extLst>
          </p:cNvPr>
          <p:cNvSpPr txBox="1"/>
          <p:nvPr/>
        </p:nvSpPr>
        <p:spPr>
          <a:xfrm>
            <a:off x="8143122" y="369577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LnuF_3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8C756-DDBB-BB42-A613-8F855F7FF54F}"/>
              </a:ext>
            </a:extLst>
          </p:cNvPr>
          <p:cNvSpPr/>
          <p:nvPr/>
        </p:nvSpPr>
        <p:spPr>
          <a:xfrm rot="12299141">
            <a:off x="7755505" y="361317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B208D4-B585-A54F-B054-0665DA185C0E}"/>
              </a:ext>
            </a:extLst>
          </p:cNvPr>
          <p:cNvSpPr/>
          <p:nvPr/>
        </p:nvSpPr>
        <p:spPr>
          <a:xfrm rot="594085">
            <a:off x="6213532" y="2399160"/>
            <a:ext cx="2839267" cy="1612963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3D016E-4B4B-7C49-A078-FC9CF55037DE}"/>
              </a:ext>
            </a:extLst>
          </p:cNvPr>
          <p:cNvSpPr/>
          <p:nvPr/>
        </p:nvSpPr>
        <p:spPr>
          <a:xfrm rot="19907080">
            <a:off x="6151598" y="928753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A46874-3EC1-2140-BB72-E17B63F99FC2}"/>
              </a:ext>
            </a:extLst>
          </p:cNvPr>
          <p:cNvSpPr txBox="1"/>
          <p:nvPr/>
        </p:nvSpPr>
        <p:spPr>
          <a:xfrm>
            <a:off x="8399241" y="2852188"/>
            <a:ext cx="318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4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LnuF</a:t>
            </a:r>
            <a:r>
              <a:rPr lang="en-US" sz="1200" dirty="0"/>
              <a:t>)</a:t>
            </a:r>
          </a:p>
          <a:p>
            <a:r>
              <a:rPr lang="en-US" sz="1200" dirty="0"/>
              <a:t>Salmonella, </a:t>
            </a:r>
            <a:r>
              <a:rPr lang="en-US" sz="1200" dirty="0" err="1"/>
              <a:t>Ecoli</a:t>
            </a:r>
            <a:r>
              <a:rPr lang="en-US" sz="1200" dirty="0"/>
              <a:t>, </a:t>
            </a:r>
            <a:r>
              <a:rPr lang="en-US" sz="1200" dirty="0" err="1"/>
              <a:t>Kelbsiella</a:t>
            </a:r>
            <a:r>
              <a:rPr lang="en-US" sz="1200" dirty="0"/>
              <a:t>, Providencia, Proteus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4DD55A-DF95-994B-9AC2-624B44A907DE}"/>
              </a:ext>
            </a:extLst>
          </p:cNvPr>
          <p:cNvSpPr txBox="1"/>
          <p:nvPr/>
        </p:nvSpPr>
        <p:spPr>
          <a:xfrm>
            <a:off x="7959391" y="74851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LnuB</a:t>
            </a:r>
            <a:r>
              <a:rPr lang="en-US" sz="1200" dirty="0"/>
              <a:t>)</a:t>
            </a:r>
          </a:p>
          <a:p>
            <a:r>
              <a:rPr lang="en-US" sz="1200" dirty="0"/>
              <a:t>Enterococcus, </a:t>
            </a:r>
            <a:r>
              <a:rPr lang="en-US" sz="1200" dirty="0" err="1"/>
              <a:t>Sptreptococcus</a:t>
            </a:r>
            <a:r>
              <a:rPr lang="en-US" sz="1200" dirty="0"/>
              <a:t>, Lactobacillus, </a:t>
            </a:r>
            <a:r>
              <a:rPr lang="en-US" sz="1200" dirty="0" err="1"/>
              <a:t>Clostriduim</a:t>
            </a:r>
            <a:r>
              <a:rPr lang="en-US" sz="1200" dirty="0"/>
              <a:t>, etc.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87C794-5677-314B-B8EC-258C3FA3C06C}"/>
              </a:ext>
            </a:extLst>
          </p:cNvPr>
          <p:cNvSpPr/>
          <p:nvPr/>
        </p:nvSpPr>
        <p:spPr>
          <a:xfrm rot="14048809">
            <a:off x="5400597" y="4117641"/>
            <a:ext cx="2738210" cy="156081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71285E-E458-DE42-90FC-3084D4C18D56}"/>
              </a:ext>
            </a:extLst>
          </p:cNvPr>
          <p:cNvSpPr txBox="1"/>
          <p:nvPr/>
        </p:nvSpPr>
        <p:spPr>
          <a:xfrm>
            <a:off x="7720159" y="483177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12-10, 8, 2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endParaRPr lang="en-US" sz="1200" dirty="0"/>
          </a:p>
          <a:p>
            <a:r>
              <a:rPr lang="en-US" sz="1200" dirty="0" err="1"/>
              <a:t>Actinoplanes</a:t>
            </a:r>
            <a:r>
              <a:rPr lang="en-US" sz="1200" dirty="0"/>
              <a:t>, </a:t>
            </a:r>
            <a:r>
              <a:rPr lang="en-US" sz="1200" dirty="0" err="1"/>
              <a:t>Chloroflexia</a:t>
            </a:r>
            <a:r>
              <a:rPr lang="en-US" sz="1200" dirty="0"/>
              <a:t>, </a:t>
            </a:r>
            <a:r>
              <a:rPr lang="en-US" sz="1200" dirty="0" err="1"/>
              <a:t>Rubrobacteraceae</a:t>
            </a:r>
            <a:r>
              <a:rPr lang="en-US" sz="1200" dirty="0"/>
              <a:t>, </a:t>
            </a:r>
            <a:r>
              <a:rPr lang="en-US" sz="1200" dirty="0" err="1"/>
              <a:t>Delinococcus</a:t>
            </a:r>
            <a:r>
              <a:rPr lang="en-US" sz="1200" dirty="0"/>
              <a:t>, Actinobacteria, Streptomyces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225DBC-5923-5049-979B-F3B2F9CB4221}"/>
              </a:ext>
            </a:extLst>
          </p:cNvPr>
          <p:cNvSpPr/>
          <p:nvPr/>
        </p:nvSpPr>
        <p:spPr>
          <a:xfrm rot="8634582">
            <a:off x="2760483" y="2343870"/>
            <a:ext cx="2738210" cy="344248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29462D-DA6E-8847-8976-E847CF132A62}"/>
              </a:ext>
            </a:extLst>
          </p:cNvPr>
          <p:cNvSpPr txBox="1"/>
          <p:nvPr/>
        </p:nvSpPr>
        <p:spPr>
          <a:xfrm>
            <a:off x="0" y="4482548"/>
            <a:ext cx="3313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9 &amp; 15 &amp; 5</a:t>
            </a:r>
          </a:p>
          <a:p>
            <a:pPr algn="r"/>
            <a:r>
              <a:rPr lang="en-US" sz="1200" dirty="0"/>
              <a:t>DNA Polymerase subunit beta and</a:t>
            </a:r>
          </a:p>
          <a:p>
            <a:pPr algn="r"/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.</a:t>
            </a:r>
          </a:p>
          <a:p>
            <a:pPr algn="r"/>
            <a:r>
              <a:rPr lang="en-US" sz="1200" dirty="0"/>
              <a:t>Streptomyces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F99B78B-9193-1F40-9F18-1933BC5D29B6}"/>
              </a:ext>
            </a:extLst>
          </p:cNvPr>
          <p:cNvSpPr/>
          <p:nvPr/>
        </p:nvSpPr>
        <p:spPr>
          <a:xfrm rot="16200000">
            <a:off x="4796507" y="615484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F94229-6000-4E47-92D8-E64802A6883B}"/>
              </a:ext>
            </a:extLst>
          </p:cNvPr>
          <p:cNvSpPr txBox="1"/>
          <p:nvPr/>
        </p:nvSpPr>
        <p:spPr>
          <a:xfrm>
            <a:off x="432867" y="16922"/>
            <a:ext cx="36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7</a:t>
            </a:r>
          </a:p>
          <a:p>
            <a:pPr algn="r"/>
            <a:r>
              <a:rPr lang="en-US" sz="1200" dirty="0" err="1"/>
              <a:t>Nucleotidyltransferase</a:t>
            </a:r>
            <a:endParaRPr lang="en-US" sz="1200" dirty="0"/>
          </a:p>
          <a:p>
            <a:pPr algn="r"/>
            <a:r>
              <a:rPr lang="en-US" sz="1200" dirty="0" err="1"/>
              <a:t>Paenibafillus</a:t>
            </a:r>
            <a:r>
              <a:rPr lang="en-US" sz="1200" dirty="0"/>
              <a:t>, </a:t>
            </a:r>
            <a:r>
              <a:rPr lang="en-US" sz="1200" dirty="0" err="1"/>
              <a:t>Oceanobacillus</a:t>
            </a:r>
            <a:r>
              <a:rPr lang="en-US" sz="1200" dirty="0"/>
              <a:t>, </a:t>
            </a:r>
            <a:r>
              <a:rPr lang="en-US" sz="1200" dirty="0" err="1"/>
              <a:t>Geomicrobium</a:t>
            </a:r>
            <a:r>
              <a:rPr lang="en-US" sz="1200" dirty="0"/>
              <a:t>, etc.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E7635C-8F31-4746-8BDE-2FFFD55DC961}"/>
              </a:ext>
            </a:extLst>
          </p:cNvPr>
          <p:cNvSpPr/>
          <p:nvPr/>
        </p:nvSpPr>
        <p:spPr>
          <a:xfrm rot="2456623">
            <a:off x="3564744" y="804800"/>
            <a:ext cx="2289495" cy="1233695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304A43-5EC4-BD43-A707-0646770603A1}"/>
              </a:ext>
            </a:extLst>
          </p:cNvPr>
          <p:cNvCxnSpPr/>
          <p:nvPr/>
        </p:nvCxnSpPr>
        <p:spPr>
          <a:xfrm>
            <a:off x="4146213" y="179114"/>
            <a:ext cx="131932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66099F-C049-2548-8157-A33342AEB2DF}"/>
              </a:ext>
            </a:extLst>
          </p:cNvPr>
          <p:cNvSpPr txBox="1"/>
          <p:nvPr/>
        </p:nvSpPr>
        <p:spPr>
          <a:xfrm>
            <a:off x="99234" y="708901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</a:t>
            </a:r>
            <a:r>
              <a:rPr lang="en-US" sz="1200"/>
              <a:t>Cluster 16 &amp; 1 </a:t>
            </a:r>
            <a:endParaRPr lang="en-US" sz="1200" dirty="0"/>
          </a:p>
          <a:p>
            <a:pPr algn="r"/>
            <a:r>
              <a:rPr lang="en-US" sz="1200" dirty="0" err="1"/>
              <a:t>LnuF</a:t>
            </a:r>
            <a:endParaRPr lang="en-US" sz="1200" dirty="0"/>
          </a:p>
          <a:p>
            <a:pPr algn="r"/>
            <a:r>
              <a:rPr lang="en-US" sz="1200" dirty="0" err="1"/>
              <a:t>Myroides</a:t>
            </a:r>
            <a:r>
              <a:rPr lang="en-US" sz="1200" dirty="0"/>
              <a:t>, Flavobacterium, </a:t>
            </a:r>
            <a:r>
              <a:rPr lang="en-US" sz="1200" dirty="0" err="1"/>
              <a:t>Empedobacter</a:t>
            </a:r>
            <a:r>
              <a:rPr lang="en-US" sz="1200" dirty="0"/>
              <a:t>, </a:t>
            </a:r>
            <a:r>
              <a:rPr lang="en-US" sz="1200" dirty="0" err="1"/>
              <a:t>Bacteroidales</a:t>
            </a:r>
            <a:endParaRPr lang="en-US" sz="12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3753B5-86BA-B14C-A2BD-254FC2C67F98}"/>
              </a:ext>
            </a:extLst>
          </p:cNvPr>
          <p:cNvSpPr/>
          <p:nvPr/>
        </p:nvSpPr>
        <p:spPr>
          <a:xfrm rot="18023298">
            <a:off x="5526476" y="664745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04451D-AE95-DC4D-B13D-39963593B1F9}"/>
              </a:ext>
            </a:extLst>
          </p:cNvPr>
          <p:cNvSpPr txBox="1"/>
          <p:nvPr/>
        </p:nvSpPr>
        <p:spPr>
          <a:xfrm>
            <a:off x="8672882" y="-29791"/>
            <a:ext cx="321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LnuG</a:t>
            </a:r>
            <a:r>
              <a:rPr lang="en-US" sz="1200" dirty="0"/>
              <a:t>)Enterococcus, Staphylococcus, </a:t>
            </a:r>
            <a:r>
              <a:rPr lang="en-US" sz="1200" dirty="0" err="1"/>
              <a:t>Ecoli</a:t>
            </a:r>
            <a:r>
              <a:rPr lang="en-US" sz="1200" dirty="0"/>
              <a:t>, Salmonella, Proteus, Acinetobacter, Listeria,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233A0-C45C-8A4B-9B45-3653C2A3A8FF}"/>
              </a:ext>
            </a:extLst>
          </p:cNvPr>
          <p:cNvSpPr txBox="1"/>
          <p:nvPr/>
        </p:nvSpPr>
        <p:spPr>
          <a:xfrm>
            <a:off x="7984460" y="31089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LnuB</a:t>
            </a:r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786BC3D-C2DC-C947-81D6-3E3354460E85}"/>
              </a:ext>
            </a:extLst>
          </p:cNvPr>
          <p:cNvCxnSpPr/>
          <p:nvPr/>
        </p:nvCxnSpPr>
        <p:spPr>
          <a:xfrm flipH="1">
            <a:off x="7313556" y="179114"/>
            <a:ext cx="130600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B176FFA-2469-6844-A688-DB3614CD6503}"/>
              </a:ext>
            </a:extLst>
          </p:cNvPr>
          <p:cNvSpPr/>
          <p:nvPr/>
        </p:nvSpPr>
        <p:spPr>
          <a:xfrm rot="9900000">
            <a:off x="7299035" y="201930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F9E113-D9DE-4049-89DD-1531746F79C9}"/>
              </a:ext>
            </a:extLst>
          </p:cNvPr>
          <p:cNvSpPr txBox="1"/>
          <p:nvPr/>
        </p:nvSpPr>
        <p:spPr>
          <a:xfrm>
            <a:off x="7640563" y="293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LnuG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1FAA4A-E7DC-F549-A0DF-795470B895BB}"/>
              </a:ext>
            </a:extLst>
          </p:cNvPr>
          <p:cNvGrpSpPr/>
          <p:nvPr/>
        </p:nvGrpSpPr>
        <p:grpSpPr>
          <a:xfrm>
            <a:off x="307280" y="1984248"/>
            <a:ext cx="1762021" cy="1115663"/>
            <a:chOff x="307280" y="1984248"/>
            <a:chExt cx="1762021" cy="11156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98BF07-C6F5-A541-9D9B-2BF3B51B31ED}"/>
                </a:ext>
              </a:extLst>
            </p:cNvPr>
            <p:cNvSpPr txBox="1"/>
            <p:nvPr/>
          </p:nvSpPr>
          <p:spPr>
            <a:xfrm>
              <a:off x="307280" y="1984248"/>
              <a:ext cx="1762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5: </a:t>
              </a:r>
              <a:r>
                <a:rPr lang="en-US" dirty="0" err="1"/>
                <a:t>LnuB</a:t>
              </a:r>
              <a:r>
                <a:rPr lang="en-US" dirty="0"/>
                <a:t>-G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0076284-4389-DF45-B1E9-AA9C030E25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78F61E-6380-F54F-81C7-3825A7E85CB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99CE332-B784-AB46-8608-18C310CD30EA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6AE5D8-C8D6-C04A-A3F9-0D244B5EDA42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5668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79C113-E25E-AE48-B826-5C93FF53AE1C}"/>
              </a:ext>
            </a:extLst>
          </p:cNvPr>
          <p:cNvGrpSpPr/>
          <p:nvPr/>
        </p:nvGrpSpPr>
        <p:grpSpPr>
          <a:xfrm>
            <a:off x="2515599" y="0"/>
            <a:ext cx="5858254" cy="6841078"/>
            <a:chOff x="6210178" y="0"/>
            <a:chExt cx="5858254" cy="68410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7391A4-1B6B-374A-88A2-831653737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1408"/>
            <a:stretch/>
          </p:blipFill>
          <p:spPr>
            <a:xfrm>
              <a:off x="6210178" y="0"/>
              <a:ext cx="5858254" cy="68410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6AEF2BD-547D-B34D-91EF-3578D6358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46" t="95295" r="40077" b="394"/>
            <a:stretch/>
          </p:blipFill>
          <p:spPr>
            <a:xfrm>
              <a:off x="7846541" y="5728997"/>
              <a:ext cx="766119" cy="375240"/>
            </a:xfrm>
            <a:prstGeom prst="rect">
              <a:avLst/>
            </a:prstGeom>
          </p:spPr>
        </p:pic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E3D0460A-1F5D-6845-9316-FD0A25471863}"/>
              </a:ext>
            </a:extLst>
          </p:cNvPr>
          <p:cNvSpPr/>
          <p:nvPr/>
        </p:nvSpPr>
        <p:spPr>
          <a:xfrm rot="7580027">
            <a:off x="7474481" y="47344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A1F8A-360A-634C-8259-622A617EC6E3}"/>
              </a:ext>
            </a:extLst>
          </p:cNvPr>
          <p:cNvSpPr txBox="1"/>
          <p:nvPr/>
        </p:nvSpPr>
        <p:spPr>
          <a:xfrm>
            <a:off x="8478815" y="23051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LnuF_1 &amp; LnuF_2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756148A-2E1F-5744-A255-845A64638E60}"/>
              </a:ext>
            </a:extLst>
          </p:cNvPr>
          <p:cNvSpPr/>
          <p:nvPr/>
        </p:nvSpPr>
        <p:spPr>
          <a:xfrm rot="9900000">
            <a:off x="8095809" y="2409784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7584B-D178-EA43-8FA6-6A21EDF9094E}"/>
              </a:ext>
            </a:extLst>
          </p:cNvPr>
          <p:cNvSpPr txBox="1"/>
          <p:nvPr/>
        </p:nvSpPr>
        <p:spPr>
          <a:xfrm>
            <a:off x="8143122" y="369577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LnuF_3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8C756-DDBB-BB42-A613-8F855F7FF54F}"/>
              </a:ext>
            </a:extLst>
          </p:cNvPr>
          <p:cNvSpPr/>
          <p:nvPr/>
        </p:nvSpPr>
        <p:spPr>
          <a:xfrm rot="12299141">
            <a:off x="7755505" y="361317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B208D4-B585-A54F-B054-0665DA185C0E}"/>
              </a:ext>
            </a:extLst>
          </p:cNvPr>
          <p:cNvSpPr/>
          <p:nvPr/>
        </p:nvSpPr>
        <p:spPr>
          <a:xfrm rot="594085">
            <a:off x="6213532" y="2399160"/>
            <a:ext cx="2839267" cy="1612963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3D016E-4B4B-7C49-A078-FC9CF55037DE}"/>
              </a:ext>
            </a:extLst>
          </p:cNvPr>
          <p:cNvSpPr/>
          <p:nvPr/>
        </p:nvSpPr>
        <p:spPr>
          <a:xfrm rot="19907080">
            <a:off x="6151598" y="928753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A46874-3EC1-2140-BB72-E17B63F99FC2}"/>
              </a:ext>
            </a:extLst>
          </p:cNvPr>
          <p:cNvSpPr txBox="1"/>
          <p:nvPr/>
        </p:nvSpPr>
        <p:spPr>
          <a:xfrm>
            <a:off x="8399241" y="2852188"/>
            <a:ext cx="318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4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LnuF</a:t>
            </a:r>
            <a:r>
              <a:rPr lang="en-US" sz="1200" dirty="0"/>
              <a:t>)</a:t>
            </a:r>
          </a:p>
          <a:p>
            <a:r>
              <a:rPr lang="en-US" sz="1200" dirty="0"/>
              <a:t>Salmonella, </a:t>
            </a:r>
            <a:r>
              <a:rPr lang="en-US" sz="1200" dirty="0" err="1"/>
              <a:t>Ecoli</a:t>
            </a:r>
            <a:r>
              <a:rPr lang="en-US" sz="1200" dirty="0"/>
              <a:t>, </a:t>
            </a:r>
            <a:r>
              <a:rPr lang="en-US" sz="1200" dirty="0" err="1"/>
              <a:t>Kelbsiella</a:t>
            </a:r>
            <a:r>
              <a:rPr lang="en-US" sz="1200" dirty="0"/>
              <a:t>, Providencia, Proteus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4DD55A-DF95-994B-9AC2-624B44A907DE}"/>
              </a:ext>
            </a:extLst>
          </p:cNvPr>
          <p:cNvSpPr txBox="1"/>
          <p:nvPr/>
        </p:nvSpPr>
        <p:spPr>
          <a:xfrm>
            <a:off x="7959391" y="74851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LnuB</a:t>
            </a:r>
            <a:r>
              <a:rPr lang="en-US" sz="1200" dirty="0"/>
              <a:t>)</a:t>
            </a:r>
          </a:p>
          <a:p>
            <a:r>
              <a:rPr lang="en-US" sz="1200" dirty="0"/>
              <a:t>Enterococcus, </a:t>
            </a:r>
            <a:r>
              <a:rPr lang="en-US" sz="1200" dirty="0" err="1"/>
              <a:t>Sptreptococcus</a:t>
            </a:r>
            <a:r>
              <a:rPr lang="en-US" sz="1200" dirty="0"/>
              <a:t>, Lactobacillus, </a:t>
            </a:r>
            <a:r>
              <a:rPr lang="en-US" sz="1200" dirty="0" err="1"/>
              <a:t>Clostriduim</a:t>
            </a:r>
            <a:r>
              <a:rPr lang="en-US" sz="1200" dirty="0"/>
              <a:t>, etc.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87C794-5677-314B-B8EC-258C3FA3C06C}"/>
              </a:ext>
            </a:extLst>
          </p:cNvPr>
          <p:cNvSpPr/>
          <p:nvPr/>
        </p:nvSpPr>
        <p:spPr>
          <a:xfrm rot="14048809">
            <a:off x="5400597" y="4117641"/>
            <a:ext cx="2738210" cy="156081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71285E-E458-DE42-90FC-3084D4C18D56}"/>
              </a:ext>
            </a:extLst>
          </p:cNvPr>
          <p:cNvSpPr txBox="1"/>
          <p:nvPr/>
        </p:nvSpPr>
        <p:spPr>
          <a:xfrm>
            <a:off x="7720159" y="483177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12-10, 8, 2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endParaRPr lang="en-US" sz="1200" dirty="0"/>
          </a:p>
          <a:p>
            <a:r>
              <a:rPr lang="en-US" sz="1200" dirty="0" err="1"/>
              <a:t>Actinoplanes</a:t>
            </a:r>
            <a:r>
              <a:rPr lang="en-US" sz="1200" dirty="0"/>
              <a:t>, </a:t>
            </a:r>
            <a:r>
              <a:rPr lang="en-US" sz="1200" dirty="0" err="1"/>
              <a:t>Chloroflexia</a:t>
            </a:r>
            <a:r>
              <a:rPr lang="en-US" sz="1200" dirty="0"/>
              <a:t>, </a:t>
            </a:r>
            <a:r>
              <a:rPr lang="en-US" sz="1200" dirty="0" err="1"/>
              <a:t>Rubrobacteraceae</a:t>
            </a:r>
            <a:r>
              <a:rPr lang="en-US" sz="1200" dirty="0"/>
              <a:t>, </a:t>
            </a:r>
            <a:r>
              <a:rPr lang="en-US" sz="1200" dirty="0" err="1"/>
              <a:t>Delinococcus</a:t>
            </a:r>
            <a:r>
              <a:rPr lang="en-US" sz="1200" dirty="0"/>
              <a:t>, Actinobacteria, Streptomyces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225DBC-5923-5049-979B-F3B2F9CB4221}"/>
              </a:ext>
            </a:extLst>
          </p:cNvPr>
          <p:cNvSpPr/>
          <p:nvPr/>
        </p:nvSpPr>
        <p:spPr>
          <a:xfrm rot="8634582">
            <a:off x="2760483" y="2343870"/>
            <a:ext cx="2738210" cy="344248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29462D-DA6E-8847-8976-E847CF132A62}"/>
              </a:ext>
            </a:extLst>
          </p:cNvPr>
          <p:cNvSpPr txBox="1"/>
          <p:nvPr/>
        </p:nvSpPr>
        <p:spPr>
          <a:xfrm>
            <a:off x="0" y="4482548"/>
            <a:ext cx="3313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9 &amp; 15 &amp; 5</a:t>
            </a:r>
          </a:p>
          <a:p>
            <a:pPr algn="r"/>
            <a:r>
              <a:rPr lang="en-US" sz="1200" dirty="0"/>
              <a:t>DNA Polymerase subunit beta and</a:t>
            </a:r>
          </a:p>
          <a:p>
            <a:pPr algn="r"/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.</a:t>
            </a:r>
          </a:p>
          <a:p>
            <a:pPr algn="r"/>
            <a:r>
              <a:rPr lang="en-US" sz="1200" dirty="0"/>
              <a:t>Streptomyces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F99B78B-9193-1F40-9F18-1933BC5D29B6}"/>
              </a:ext>
            </a:extLst>
          </p:cNvPr>
          <p:cNvSpPr/>
          <p:nvPr/>
        </p:nvSpPr>
        <p:spPr>
          <a:xfrm rot="16200000">
            <a:off x="4796507" y="615484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F94229-6000-4E47-92D8-E64802A6883B}"/>
              </a:ext>
            </a:extLst>
          </p:cNvPr>
          <p:cNvSpPr txBox="1"/>
          <p:nvPr/>
        </p:nvSpPr>
        <p:spPr>
          <a:xfrm>
            <a:off x="432867" y="16922"/>
            <a:ext cx="36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7</a:t>
            </a:r>
          </a:p>
          <a:p>
            <a:pPr algn="r"/>
            <a:r>
              <a:rPr lang="en-US" sz="1200" dirty="0" err="1"/>
              <a:t>Nucleotidyltransferase</a:t>
            </a:r>
            <a:endParaRPr lang="en-US" sz="1200" dirty="0"/>
          </a:p>
          <a:p>
            <a:pPr algn="r"/>
            <a:r>
              <a:rPr lang="en-US" sz="1200" dirty="0" err="1"/>
              <a:t>Paenibafillus</a:t>
            </a:r>
            <a:r>
              <a:rPr lang="en-US" sz="1200" dirty="0"/>
              <a:t>, </a:t>
            </a:r>
            <a:r>
              <a:rPr lang="en-US" sz="1200" dirty="0" err="1"/>
              <a:t>Oceanobacillus</a:t>
            </a:r>
            <a:r>
              <a:rPr lang="en-US" sz="1200" dirty="0"/>
              <a:t>, </a:t>
            </a:r>
            <a:r>
              <a:rPr lang="en-US" sz="1200" dirty="0" err="1"/>
              <a:t>Geomicrobium</a:t>
            </a:r>
            <a:r>
              <a:rPr lang="en-US" sz="1200" dirty="0"/>
              <a:t>, etc.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E7635C-8F31-4746-8BDE-2FFFD55DC961}"/>
              </a:ext>
            </a:extLst>
          </p:cNvPr>
          <p:cNvSpPr/>
          <p:nvPr/>
        </p:nvSpPr>
        <p:spPr>
          <a:xfrm rot="2456623">
            <a:off x="3564744" y="804800"/>
            <a:ext cx="2289495" cy="1233695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304A43-5EC4-BD43-A707-0646770603A1}"/>
              </a:ext>
            </a:extLst>
          </p:cNvPr>
          <p:cNvCxnSpPr/>
          <p:nvPr/>
        </p:nvCxnSpPr>
        <p:spPr>
          <a:xfrm>
            <a:off x="4146213" y="179114"/>
            <a:ext cx="131932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66099F-C049-2548-8157-A33342AEB2DF}"/>
              </a:ext>
            </a:extLst>
          </p:cNvPr>
          <p:cNvSpPr txBox="1"/>
          <p:nvPr/>
        </p:nvSpPr>
        <p:spPr>
          <a:xfrm>
            <a:off x="99234" y="708901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</a:t>
            </a:r>
            <a:r>
              <a:rPr lang="en-US" sz="1200"/>
              <a:t>Cluster 16 &amp; 1 </a:t>
            </a:r>
            <a:endParaRPr lang="en-US" sz="1200" dirty="0"/>
          </a:p>
          <a:p>
            <a:pPr algn="r"/>
            <a:r>
              <a:rPr lang="en-US" sz="1200" dirty="0" err="1"/>
              <a:t>LnuF</a:t>
            </a:r>
            <a:endParaRPr lang="en-US" sz="1200" dirty="0"/>
          </a:p>
          <a:p>
            <a:pPr algn="r"/>
            <a:r>
              <a:rPr lang="en-US" sz="1200" dirty="0" err="1"/>
              <a:t>Myroides</a:t>
            </a:r>
            <a:r>
              <a:rPr lang="en-US" sz="1200" dirty="0"/>
              <a:t>, Flavobacterium, </a:t>
            </a:r>
            <a:r>
              <a:rPr lang="en-US" sz="1200" dirty="0" err="1"/>
              <a:t>Empedobacter</a:t>
            </a:r>
            <a:r>
              <a:rPr lang="en-US" sz="1200" dirty="0"/>
              <a:t>, </a:t>
            </a:r>
            <a:r>
              <a:rPr lang="en-US" sz="1200" dirty="0" err="1"/>
              <a:t>Bacteroidales</a:t>
            </a:r>
            <a:endParaRPr lang="en-US" sz="12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3753B5-86BA-B14C-A2BD-254FC2C67F98}"/>
              </a:ext>
            </a:extLst>
          </p:cNvPr>
          <p:cNvSpPr/>
          <p:nvPr/>
        </p:nvSpPr>
        <p:spPr>
          <a:xfrm rot="18023298">
            <a:off x="5526476" y="664745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04451D-AE95-DC4D-B13D-39963593B1F9}"/>
              </a:ext>
            </a:extLst>
          </p:cNvPr>
          <p:cNvSpPr txBox="1"/>
          <p:nvPr/>
        </p:nvSpPr>
        <p:spPr>
          <a:xfrm>
            <a:off x="8672882" y="-29791"/>
            <a:ext cx="321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LnuG</a:t>
            </a:r>
            <a:r>
              <a:rPr lang="en-US" sz="1200" dirty="0"/>
              <a:t>)Enterococcus, Staphylococcus, </a:t>
            </a:r>
            <a:r>
              <a:rPr lang="en-US" sz="1200" dirty="0" err="1"/>
              <a:t>Ecoli</a:t>
            </a:r>
            <a:r>
              <a:rPr lang="en-US" sz="1200" dirty="0"/>
              <a:t>, Salmonella, Proteus, Acinetobacter, Listeria,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233A0-C45C-8A4B-9B45-3653C2A3A8FF}"/>
              </a:ext>
            </a:extLst>
          </p:cNvPr>
          <p:cNvSpPr txBox="1"/>
          <p:nvPr/>
        </p:nvSpPr>
        <p:spPr>
          <a:xfrm>
            <a:off x="7984460" y="31089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LnuB</a:t>
            </a:r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786BC3D-C2DC-C947-81D6-3E3354460E85}"/>
              </a:ext>
            </a:extLst>
          </p:cNvPr>
          <p:cNvCxnSpPr/>
          <p:nvPr/>
        </p:nvCxnSpPr>
        <p:spPr>
          <a:xfrm flipH="1">
            <a:off x="7313556" y="179114"/>
            <a:ext cx="130600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B176FFA-2469-6844-A688-DB3614CD6503}"/>
              </a:ext>
            </a:extLst>
          </p:cNvPr>
          <p:cNvSpPr/>
          <p:nvPr/>
        </p:nvSpPr>
        <p:spPr>
          <a:xfrm rot="9900000">
            <a:off x="7299035" y="201930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F9E113-D9DE-4049-89DD-1531746F79C9}"/>
              </a:ext>
            </a:extLst>
          </p:cNvPr>
          <p:cNvSpPr txBox="1"/>
          <p:nvPr/>
        </p:nvSpPr>
        <p:spPr>
          <a:xfrm>
            <a:off x="7640563" y="293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LnuG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1FAA4A-E7DC-F549-A0DF-795470B895BB}"/>
              </a:ext>
            </a:extLst>
          </p:cNvPr>
          <p:cNvGrpSpPr/>
          <p:nvPr/>
        </p:nvGrpSpPr>
        <p:grpSpPr>
          <a:xfrm>
            <a:off x="307280" y="1984248"/>
            <a:ext cx="1782860" cy="1115663"/>
            <a:chOff x="307280" y="1984248"/>
            <a:chExt cx="1782860" cy="11156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98BF07-C6F5-A541-9D9B-2BF3B51B31ED}"/>
                </a:ext>
              </a:extLst>
            </p:cNvPr>
            <p:cNvSpPr txBox="1"/>
            <p:nvPr/>
          </p:nvSpPr>
          <p:spPr>
            <a:xfrm>
              <a:off x="307280" y="1984248"/>
              <a:ext cx="17828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6: </a:t>
              </a:r>
              <a:r>
                <a:rPr lang="en-US" dirty="0" err="1"/>
                <a:t>LnuG</a:t>
              </a:r>
              <a:r>
                <a:rPr lang="en-US" dirty="0"/>
                <a:t>-B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0076284-4389-DF45-B1E9-AA9C030E25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78F61E-6380-F54F-81C7-3825A7E85CB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99CE332-B784-AB46-8608-18C310CD30EA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6AE5D8-C8D6-C04A-A3F9-0D244B5EDA42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2575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79C113-E25E-AE48-B826-5C93FF53AE1C}"/>
              </a:ext>
            </a:extLst>
          </p:cNvPr>
          <p:cNvGrpSpPr/>
          <p:nvPr/>
        </p:nvGrpSpPr>
        <p:grpSpPr>
          <a:xfrm>
            <a:off x="2515599" y="0"/>
            <a:ext cx="5858254" cy="6841078"/>
            <a:chOff x="6210178" y="0"/>
            <a:chExt cx="5858254" cy="68410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7391A4-1B6B-374A-88A2-831653737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1408"/>
            <a:stretch/>
          </p:blipFill>
          <p:spPr>
            <a:xfrm>
              <a:off x="6210178" y="0"/>
              <a:ext cx="5858254" cy="68410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6AEF2BD-547D-B34D-91EF-3578D6358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46" t="95295" r="40077" b="394"/>
            <a:stretch/>
          </p:blipFill>
          <p:spPr>
            <a:xfrm>
              <a:off x="7846541" y="5728997"/>
              <a:ext cx="766119" cy="375240"/>
            </a:xfrm>
            <a:prstGeom prst="rect">
              <a:avLst/>
            </a:prstGeom>
          </p:spPr>
        </p:pic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E3D0460A-1F5D-6845-9316-FD0A25471863}"/>
              </a:ext>
            </a:extLst>
          </p:cNvPr>
          <p:cNvSpPr/>
          <p:nvPr/>
        </p:nvSpPr>
        <p:spPr>
          <a:xfrm rot="7580027">
            <a:off x="7474481" y="47344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A1F8A-360A-634C-8259-622A617EC6E3}"/>
              </a:ext>
            </a:extLst>
          </p:cNvPr>
          <p:cNvSpPr txBox="1"/>
          <p:nvPr/>
        </p:nvSpPr>
        <p:spPr>
          <a:xfrm>
            <a:off x="8478815" y="23051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LnuF_1 &amp; LnuF_2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756148A-2E1F-5744-A255-845A64638E60}"/>
              </a:ext>
            </a:extLst>
          </p:cNvPr>
          <p:cNvSpPr/>
          <p:nvPr/>
        </p:nvSpPr>
        <p:spPr>
          <a:xfrm rot="9900000">
            <a:off x="8095809" y="2409784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7584B-D178-EA43-8FA6-6A21EDF9094E}"/>
              </a:ext>
            </a:extLst>
          </p:cNvPr>
          <p:cNvSpPr txBox="1"/>
          <p:nvPr/>
        </p:nvSpPr>
        <p:spPr>
          <a:xfrm>
            <a:off x="8143122" y="369577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LnuF_3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8C756-DDBB-BB42-A613-8F855F7FF54F}"/>
              </a:ext>
            </a:extLst>
          </p:cNvPr>
          <p:cNvSpPr/>
          <p:nvPr/>
        </p:nvSpPr>
        <p:spPr>
          <a:xfrm rot="12299141">
            <a:off x="7755505" y="361317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B208D4-B585-A54F-B054-0665DA185C0E}"/>
              </a:ext>
            </a:extLst>
          </p:cNvPr>
          <p:cNvSpPr/>
          <p:nvPr/>
        </p:nvSpPr>
        <p:spPr>
          <a:xfrm rot="594085">
            <a:off x="6213532" y="2399160"/>
            <a:ext cx="2839267" cy="1612963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3D016E-4B4B-7C49-A078-FC9CF55037DE}"/>
              </a:ext>
            </a:extLst>
          </p:cNvPr>
          <p:cNvSpPr/>
          <p:nvPr/>
        </p:nvSpPr>
        <p:spPr>
          <a:xfrm rot="19907080">
            <a:off x="6151598" y="928753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A46874-3EC1-2140-BB72-E17B63F99FC2}"/>
              </a:ext>
            </a:extLst>
          </p:cNvPr>
          <p:cNvSpPr txBox="1"/>
          <p:nvPr/>
        </p:nvSpPr>
        <p:spPr>
          <a:xfrm>
            <a:off x="8399241" y="2852188"/>
            <a:ext cx="318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4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LnuF</a:t>
            </a:r>
            <a:r>
              <a:rPr lang="en-US" sz="1200" dirty="0"/>
              <a:t>)</a:t>
            </a:r>
          </a:p>
          <a:p>
            <a:r>
              <a:rPr lang="en-US" sz="1200" dirty="0"/>
              <a:t>Salmonella, </a:t>
            </a:r>
            <a:r>
              <a:rPr lang="en-US" sz="1200" dirty="0" err="1"/>
              <a:t>Ecoli</a:t>
            </a:r>
            <a:r>
              <a:rPr lang="en-US" sz="1200" dirty="0"/>
              <a:t>, </a:t>
            </a:r>
            <a:r>
              <a:rPr lang="en-US" sz="1200" dirty="0" err="1"/>
              <a:t>Kelbsiella</a:t>
            </a:r>
            <a:r>
              <a:rPr lang="en-US" sz="1200" dirty="0"/>
              <a:t>, Providencia, Proteus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4DD55A-DF95-994B-9AC2-624B44A907DE}"/>
              </a:ext>
            </a:extLst>
          </p:cNvPr>
          <p:cNvSpPr txBox="1"/>
          <p:nvPr/>
        </p:nvSpPr>
        <p:spPr>
          <a:xfrm>
            <a:off x="7959391" y="74851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LnuB</a:t>
            </a:r>
            <a:r>
              <a:rPr lang="en-US" sz="1200" dirty="0"/>
              <a:t>)</a:t>
            </a:r>
          </a:p>
          <a:p>
            <a:r>
              <a:rPr lang="en-US" sz="1200" dirty="0"/>
              <a:t>Enterococcus, </a:t>
            </a:r>
            <a:r>
              <a:rPr lang="en-US" sz="1200" dirty="0" err="1"/>
              <a:t>Sptreptococcus</a:t>
            </a:r>
            <a:r>
              <a:rPr lang="en-US" sz="1200" dirty="0"/>
              <a:t>, Lactobacillus, </a:t>
            </a:r>
            <a:r>
              <a:rPr lang="en-US" sz="1200" dirty="0" err="1"/>
              <a:t>Clostriduim</a:t>
            </a:r>
            <a:r>
              <a:rPr lang="en-US" sz="1200" dirty="0"/>
              <a:t>, etc.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87C794-5677-314B-B8EC-258C3FA3C06C}"/>
              </a:ext>
            </a:extLst>
          </p:cNvPr>
          <p:cNvSpPr/>
          <p:nvPr/>
        </p:nvSpPr>
        <p:spPr>
          <a:xfrm rot="14048809">
            <a:off x="5400597" y="4117641"/>
            <a:ext cx="2738210" cy="156081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71285E-E458-DE42-90FC-3084D4C18D56}"/>
              </a:ext>
            </a:extLst>
          </p:cNvPr>
          <p:cNvSpPr txBox="1"/>
          <p:nvPr/>
        </p:nvSpPr>
        <p:spPr>
          <a:xfrm>
            <a:off x="7720159" y="483177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12-10, 8, 2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endParaRPr lang="en-US" sz="1200" dirty="0"/>
          </a:p>
          <a:p>
            <a:r>
              <a:rPr lang="en-US" sz="1200" dirty="0" err="1"/>
              <a:t>Actinoplanes</a:t>
            </a:r>
            <a:r>
              <a:rPr lang="en-US" sz="1200" dirty="0"/>
              <a:t>, </a:t>
            </a:r>
            <a:r>
              <a:rPr lang="en-US" sz="1200" dirty="0" err="1"/>
              <a:t>Chloroflexia</a:t>
            </a:r>
            <a:r>
              <a:rPr lang="en-US" sz="1200" dirty="0"/>
              <a:t>, </a:t>
            </a:r>
            <a:r>
              <a:rPr lang="en-US" sz="1200" dirty="0" err="1"/>
              <a:t>Rubrobacteraceae</a:t>
            </a:r>
            <a:r>
              <a:rPr lang="en-US" sz="1200" dirty="0"/>
              <a:t>, </a:t>
            </a:r>
            <a:r>
              <a:rPr lang="en-US" sz="1200" dirty="0" err="1"/>
              <a:t>Delinococcus</a:t>
            </a:r>
            <a:r>
              <a:rPr lang="en-US" sz="1200" dirty="0"/>
              <a:t>, Actinobacteria, Streptomyces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225DBC-5923-5049-979B-F3B2F9CB4221}"/>
              </a:ext>
            </a:extLst>
          </p:cNvPr>
          <p:cNvSpPr/>
          <p:nvPr/>
        </p:nvSpPr>
        <p:spPr>
          <a:xfrm rot="8634582">
            <a:off x="2760483" y="2343870"/>
            <a:ext cx="2738210" cy="344248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29462D-DA6E-8847-8976-E847CF132A62}"/>
              </a:ext>
            </a:extLst>
          </p:cNvPr>
          <p:cNvSpPr txBox="1"/>
          <p:nvPr/>
        </p:nvSpPr>
        <p:spPr>
          <a:xfrm>
            <a:off x="0" y="4482548"/>
            <a:ext cx="3313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9 &amp; 15 &amp; 5</a:t>
            </a:r>
          </a:p>
          <a:p>
            <a:pPr algn="r"/>
            <a:r>
              <a:rPr lang="en-US" sz="1200" dirty="0"/>
              <a:t>DNA Polymerase subunit beta and</a:t>
            </a:r>
          </a:p>
          <a:p>
            <a:pPr algn="r"/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.</a:t>
            </a:r>
          </a:p>
          <a:p>
            <a:pPr algn="r"/>
            <a:r>
              <a:rPr lang="en-US" sz="1200" dirty="0"/>
              <a:t>Streptomyces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F99B78B-9193-1F40-9F18-1933BC5D29B6}"/>
              </a:ext>
            </a:extLst>
          </p:cNvPr>
          <p:cNvSpPr/>
          <p:nvPr/>
        </p:nvSpPr>
        <p:spPr>
          <a:xfrm rot="16200000">
            <a:off x="4796507" y="615484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F94229-6000-4E47-92D8-E64802A6883B}"/>
              </a:ext>
            </a:extLst>
          </p:cNvPr>
          <p:cNvSpPr txBox="1"/>
          <p:nvPr/>
        </p:nvSpPr>
        <p:spPr>
          <a:xfrm>
            <a:off x="432867" y="16922"/>
            <a:ext cx="36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7</a:t>
            </a:r>
          </a:p>
          <a:p>
            <a:pPr algn="r"/>
            <a:r>
              <a:rPr lang="en-US" sz="1200" dirty="0" err="1"/>
              <a:t>Nucleotidyltransferase</a:t>
            </a:r>
            <a:endParaRPr lang="en-US" sz="1200" dirty="0"/>
          </a:p>
          <a:p>
            <a:pPr algn="r"/>
            <a:r>
              <a:rPr lang="en-US" sz="1200" dirty="0" err="1"/>
              <a:t>Paenibafillus</a:t>
            </a:r>
            <a:r>
              <a:rPr lang="en-US" sz="1200" dirty="0"/>
              <a:t>, </a:t>
            </a:r>
            <a:r>
              <a:rPr lang="en-US" sz="1200" dirty="0" err="1"/>
              <a:t>Oceanobacillus</a:t>
            </a:r>
            <a:r>
              <a:rPr lang="en-US" sz="1200" dirty="0"/>
              <a:t>, </a:t>
            </a:r>
            <a:r>
              <a:rPr lang="en-US" sz="1200" dirty="0" err="1"/>
              <a:t>Geomicrobium</a:t>
            </a:r>
            <a:r>
              <a:rPr lang="en-US" sz="1200" dirty="0"/>
              <a:t>, etc.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E7635C-8F31-4746-8BDE-2FFFD55DC961}"/>
              </a:ext>
            </a:extLst>
          </p:cNvPr>
          <p:cNvSpPr/>
          <p:nvPr/>
        </p:nvSpPr>
        <p:spPr>
          <a:xfrm rot="2456623">
            <a:off x="3564744" y="804800"/>
            <a:ext cx="2289495" cy="1233695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304A43-5EC4-BD43-A707-0646770603A1}"/>
              </a:ext>
            </a:extLst>
          </p:cNvPr>
          <p:cNvCxnSpPr/>
          <p:nvPr/>
        </p:nvCxnSpPr>
        <p:spPr>
          <a:xfrm>
            <a:off x="4146213" y="179114"/>
            <a:ext cx="131932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66099F-C049-2548-8157-A33342AEB2DF}"/>
              </a:ext>
            </a:extLst>
          </p:cNvPr>
          <p:cNvSpPr txBox="1"/>
          <p:nvPr/>
        </p:nvSpPr>
        <p:spPr>
          <a:xfrm>
            <a:off x="99234" y="708901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</a:t>
            </a:r>
            <a:r>
              <a:rPr lang="en-US" sz="1200"/>
              <a:t>Cluster 16 &amp; 1 </a:t>
            </a:r>
            <a:endParaRPr lang="en-US" sz="1200" dirty="0"/>
          </a:p>
          <a:p>
            <a:pPr algn="r"/>
            <a:r>
              <a:rPr lang="en-US" sz="1200" dirty="0" err="1"/>
              <a:t>LnuF</a:t>
            </a:r>
            <a:endParaRPr lang="en-US" sz="1200" dirty="0"/>
          </a:p>
          <a:p>
            <a:pPr algn="r"/>
            <a:r>
              <a:rPr lang="en-US" sz="1200" dirty="0" err="1"/>
              <a:t>Myroides</a:t>
            </a:r>
            <a:r>
              <a:rPr lang="en-US" sz="1200" dirty="0"/>
              <a:t>, Flavobacterium, </a:t>
            </a:r>
            <a:r>
              <a:rPr lang="en-US" sz="1200" dirty="0" err="1"/>
              <a:t>Empedobacter</a:t>
            </a:r>
            <a:r>
              <a:rPr lang="en-US" sz="1200" dirty="0"/>
              <a:t>, </a:t>
            </a:r>
            <a:r>
              <a:rPr lang="en-US" sz="1200" dirty="0" err="1"/>
              <a:t>Bacteroidales</a:t>
            </a:r>
            <a:endParaRPr lang="en-US" sz="12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3753B5-86BA-B14C-A2BD-254FC2C67F98}"/>
              </a:ext>
            </a:extLst>
          </p:cNvPr>
          <p:cNvSpPr/>
          <p:nvPr/>
        </p:nvSpPr>
        <p:spPr>
          <a:xfrm rot="18023298">
            <a:off x="5526476" y="664745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04451D-AE95-DC4D-B13D-39963593B1F9}"/>
              </a:ext>
            </a:extLst>
          </p:cNvPr>
          <p:cNvSpPr txBox="1"/>
          <p:nvPr/>
        </p:nvSpPr>
        <p:spPr>
          <a:xfrm>
            <a:off x="8672882" y="-29791"/>
            <a:ext cx="321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LnuG</a:t>
            </a:r>
            <a:r>
              <a:rPr lang="en-US" sz="1200" dirty="0"/>
              <a:t>)Enterococcus, Staphylococcus, </a:t>
            </a:r>
            <a:r>
              <a:rPr lang="en-US" sz="1200" dirty="0" err="1"/>
              <a:t>Ecoli</a:t>
            </a:r>
            <a:r>
              <a:rPr lang="en-US" sz="1200" dirty="0"/>
              <a:t>, Salmonella, Proteus, Acinetobacter, Listeria,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233A0-C45C-8A4B-9B45-3653C2A3A8FF}"/>
              </a:ext>
            </a:extLst>
          </p:cNvPr>
          <p:cNvSpPr txBox="1"/>
          <p:nvPr/>
        </p:nvSpPr>
        <p:spPr>
          <a:xfrm>
            <a:off x="7984460" y="31089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LnuB</a:t>
            </a:r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786BC3D-C2DC-C947-81D6-3E3354460E85}"/>
              </a:ext>
            </a:extLst>
          </p:cNvPr>
          <p:cNvCxnSpPr/>
          <p:nvPr/>
        </p:nvCxnSpPr>
        <p:spPr>
          <a:xfrm flipH="1">
            <a:off x="7313556" y="179114"/>
            <a:ext cx="130600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B176FFA-2469-6844-A688-DB3614CD6503}"/>
              </a:ext>
            </a:extLst>
          </p:cNvPr>
          <p:cNvSpPr/>
          <p:nvPr/>
        </p:nvSpPr>
        <p:spPr>
          <a:xfrm rot="9900000">
            <a:off x="7299035" y="201930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F9E113-D9DE-4049-89DD-1531746F79C9}"/>
              </a:ext>
            </a:extLst>
          </p:cNvPr>
          <p:cNvSpPr txBox="1"/>
          <p:nvPr/>
        </p:nvSpPr>
        <p:spPr>
          <a:xfrm>
            <a:off x="7640563" y="293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LnuG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1FAA4A-E7DC-F549-A0DF-795470B895BB}"/>
              </a:ext>
            </a:extLst>
          </p:cNvPr>
          <p:cNvGrpSpPr/>
          <p:nvPr/>
        </p:nvGrpSpPr>
        <p:grpSpPr>
          <a:xfrm>
            <a:off x="307280" y="1984248"/>
            <a:ext cx="1806905" cy="1115663"/>
            <a:chOff x="307280" y="1984248"/>
            <a:chExt cx="1806905" cy="11156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98BF07-C6F5-A541-9D9B-2BF3B51B31ED}"/>
                </a:ext>
              </a:extLst>
            </p:cNvPr>
            <p:cNvSpPr txBox="1"/>
            <p:nvPr/>
          </p:nvSpPr>
          <p:spPr>
            <a:xfrm>
              <a:off x="307280" y="1984248"/>
              <a:ext cx="18069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7: </a:t>
              </a:r>
              <a:r>
                <a:rPr lang="en-US" dirty="0" err="1"/>
                <a:t>LnuBG</a:t>
              </a:r>
              <a:r>
                <a:rPr lang="en-US" dirty="0"/>
                <a:t>+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0076284-4389-DF45-B1E9-AA9C030E25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78F61E-6380-F54F-81C7-3825A7E85CB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99CE332-B784-AB46-8608-18C310CD30EA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6AE5D8-C8D6-C04A-A3F9-0D244B5EDA42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0728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79C113-E25E-AE48-B826-5C93FF53AE1C}"/>
              </a:ext>
            </a:extLst>
          </p:cNvPr>
          <p:cNvGrpSpPr/>
          <p:nvPr/>
        </p:nvGrpSpPr>
        <p:grpSpPr>
          <a:xfrm>
            <a:off x="2515599" y="0"/>
            <a:ext cx="5858254" cy="6841078"/>
            <a:chOff x="6210178" y="0"/>
            <a:chExt cx="5858254" cy="68410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7391A4-1B6B-374A-88A2-831653737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1408"/>
            <a:stretch/>
          </p:blipFill>
          <p:spPr>
            <a:xfrm>
              <a:off x="6210178" y="0"/>
              <a:ext cx="5858254" cy="68410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6AEF2BD-547D-B34D-91EF-3578D6358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46" t="95295" r="40077" b="394"/>
            <a:stretch/>
          </p:blipFill>
          <p:spPr>
            <a:xfrm>
              <a:off x="7846541" y="5728997"/>
              <a:ext cx="766119" cy="375240"/>
            </a:xfrm>
            <a:prstGeom prst="rect">
              <a:avLst/>
            </a:prstGeom>
          </p:spPr>
        </p:pic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E3D0460A-1F5D-6845-9316-FD0A25471863}"/>
              </a:ext>
            </a:extLst>
          </p:cNvPr>
          <p:cNvSpPr/>
          <p:nvPr/>
        </p:nvSpPr>
        <p:spPr>
          <a:xfrm rot="7580027">
            <a:off x="7474481" y="47344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A1F8A-360A-634C-8259-622A617EC6E3}"/>
              </a:ext>
            </a:extLst>
          </p:cNvPr>
          <p:cNvSpPr txBox="1"/>
          <p:nvPr/>
        </p:nvSpPr>
        <p:spPr>
          <a:xfrm>
            <a:off x="8478815" y="23051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LnuF_1 &amp; LnuF_2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756148A-2E1F-5744-A255-845A64638E60}"/>
              </a:ext>
            </a:extLst>
          </p:cNvPr>
          <p:cNvSpPr/>
          <p:nvPr/>
        </p:nvSpPr>
        <p:spPr>
          <a:xfrm rot="9900000">
            <a:off x="8095809" y="2409784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7584B-D178-EA43-8FA6-6A21EDF9094E}"/>
              </a:ext>
            </a:extLst>
          </p:cNvPr>
          <p:cNvSpPr txBox="1"/>
          <p:nvPr/>
        </p:nvSpPr>
        <p:spPr>
          <a:xfrm>
            <a:off x="8143122" y="369577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LnuF_3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8C756-DDBB-BB42-A613-8F855F7FF54F}"/>
              </a:ext>
            </a:extLst>
          </p:cNvPr>
          <p:cNvSpPr/>
          <p:nvPr/>
        </p:nvSpPr>
        <p:spPr>
          <a:xfrm rot="12299141">
            <a:off x="7755505" y="361317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B208D4-B585-A54F-B054-0665DA185C0E}"/>
              </a:ext>
            </a:extLst>
          </p:cNvPr>
          <p:cNvSpPr/>
          <p:nvPr/>
        </p:nvSpPr>
        <p:spPr>
          <a:xfrm rot="594085">
            <a:off x="6213532" y="2399160"/>
            <a:ext cx="2839267" cy="1612963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3D016E-4B4B-7C49-A078-FC9CF55037DE}"/>
              </a:ext>
            </a:extLst>
          </p:cNvPr>
          <p:cNvSpPr/>
          <p:nvPr/>
        </p:nvSpPr>
        <p:spPr>
          <a:xfrm rot="19907080">
            <a:off x="6151598" y="928753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A46874-3EC1-2140-BB72-E17B63F99FC2}"/>
              </a:ext>
            </a:extLst>
          </p:cNvPr>
          <p:cNvSpPr txBox="1"/>
          <p:nvPr/>
        </p:nvSpPr>
        <p:spPr>
          <a:xfrm>
            <a:off x="8399241" y="2852188"/>
            <a:ext cx="318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4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LnuF</a:t>
            </a:r>
            <a:r>
              <a:rPr lang="en-US" sz="1200" dirty="0"/>
              <a:t>)</a:t>
            </a:r>
          </a:p>
          <a:p>
            <a:r>
              <a:rPr lang="en-US" sz="1200" dirty="0"/>
              <a:t>Salmonella, </a:t>
            </a:r>
            <a:r>
              <a:rPr lang="en-US" sz="1200" dirty="0" err="1"/>
              <a:t>Ecoli</a:t>
            </a:r>
            <a:r>
              <a:rPr lang="en-US" sz="1200" dirty="0"/>
              <a:t>, </a:t>
            </a:r>
            <a:r>
              <a:rPr lang="en-US" sz="1200" dirty="0" err="1"/>
              <a:t>Kelbsiella</a:t>
            </a:r>
            <a:r>
              <a:rPr lang="en-US" sz="1200" dirty="0"/>
              <a:t>, Providencia, Proteus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4DD55A-DF95-994B-9AC2-624B44A907DE}"/>
              </a:ext>
            </a:extLst>
          </p:cNvPr>
          <p:cNvSpPr txBox="1"/>
          <p:nvPr/>
        </p:nvSpPr>
        <p:spPr>
          <a:xfrm>
            <a:off x="7959391" y="74851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LnuB</a:t>
            </a:r>
            <a:r>
              <a:rPr lang="en-US" sz="1200" dirty="0"/>
              <a:t>)</a:t>
            </a:r>
          </a:p>
          <a:p>
            <a:r>
              <a:rPr lang="en-US" sz="1200" dirty="0"/>
              <a:t>Enterococcus, </a:t>
            </a:r>
            <a:r>
              <a:rPr lang="en-US" sz="1200" dirty="0" err="1"/>
              <a:t>Sptreptococcus</a:t>
            </a:r>
            <a:r>
              <a:rPr lang="en-US" sz="1200" dirty="0"/>
              <a:t>, Lactobacillus, </a:t>
            </a:r>
            <a:r>
              <a:rPr lang="en-US" sz="1200" dirty="0" err="1"/>
              <a:t>Clostriduim</a:t>
            </a:r>
            <a:r>
              <a:rPr lang="en-US" sz="1200" dirty="0"/>
              <a:t>, etc.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87C794-5677-314B-B8EC-258C3FA3C06C}"/>
              </a:ext>
            </a:extLst>
          </p:cNvPr>
          <p:cNvSpPr/>
          <p:nvPr/>
        </p:nvSpPr>
        <p:spPr>
          <a:xfrm rot="14048809">
            <a:off x="5400597" y="4117641"/>
            <a:ext cx="2738210" cy="156081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71285E-E458-DE42-90FC-3084D4C18D56}"/>
              </a:ext>
            </a:extLst>
          </p:cNvPr>
          <p:cNvSpPr txBox="1"/>
          <p:nvPr/>
        </p:nvSpPr>
        <p:spPr>
          <a:xfrm>
            <a:off x="7720159" y="483177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12-10, 8, 2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endParaRPr lang="en-US" sz="1200" dirty="0"/>
          </a:p>
          <a:p>
            <a:r>
              <a:rPr lang="en-US" sz="1200" dirty="0" err="1"/>
              <a:t>Actinoplanes</a:t>
            </a:r>
            <a:r>
              <a:rPr lang="en-US" sz="1200" dirty="0"/>
              <a:t>, </a:t>
            </a:r>
            <a:r>
              <a:rPr lang="en-US" sz="1200" dirty="0" err="1"/>
              <a:t>Chloroflexia</a:t>
            </a:r>
            <a:r>
              <a:rPr lang="en-US" sz="1200" dirty="0"/>
              <a:t>, </a:t>
            </a:r>
            <a:r>
              <a:rPr lang="en-US" sz="1200" dirty="0" err="1"/>
              <a:t>Rubrobacteraceae</a:t>
            </a:r>
            <a:r>
              <a:rPr lang="en-US" sz="1200" dirty="0"/>
              <a:t>, </a:t>
            </a:r>
            <a:r>
              <a:rPr lang="en-US" sz="1200" dirty="0" err="1"/>
              <a:t>Delinococcus</a:t>
            </a:r>
            <a:r>
              <a:rPr lang="en-US" sz="1200" dirty="0"/>
              <a:t>, Actinobacteria, Streptomyces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225DBC-5923-5049-979B-F3B2F9CB4221}"/>
              </a:ext>
            </a:extLst>
          </p:cNvPr>
          <p:cNvSpPr/>
          <p:nvPr/>
        </p:nvSpPr>
        <p:spPr>
          <a:xfrm rot="8634582">
            <a:off x="2760483" y="2343870"/>
            <a:ext cx="2738210" cy="344248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29462D-DA6E-8847-8976-E847CF132A62}"/>
              </a:ext>
            </a:extLst>
          </p:cNvPr>
          <p:cNvSpPr txBox="1"/>
          <p:nvPr/>
        </p:nvSpPr>
        <p:spPr>
          <a:xfrm>
            <a:off x="0" y="4482548"/>
            <a:ext cx="3313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9 &amp; 15 &amp; 5</a:t>
            </a:r>
          </a:p>
          <a:p>
            <a:pPr algn="r"/>
            <a:r>
              <a:rPr lang="en-US" sz="1200" dirty="0"/>
              <a:t>DNA Polymerase subunit beta and</a:t>
            </a:r>
          </a:p>
          <a:p>
            <a:pPr algn="r"/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.</a:t>
            </a:r>
          </a:p>
          <a:p>
            <a:pPr algn="r"/>
            <a:r>
              <a:rPr lang="en-US" sz="1200" dirty="0"/>
              <a:t>Streptomyces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F99B78B-9193-1F40-9F18-1933BC5D29B6}"/>
              </a:ext>
            </a:extLst>
          </p:cNvPr>
          <p:cNvSpPr/>
          <p:nvPr/>
        </p:nvSpPr>
        <p:spPr>
          <a:xfrm rot="16200000">
            <a:off x="4796507" y="615484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F94229-6000-4E47-92D8-E64802A6883B}"/>
              </a:ext>
            </a:extLst>
          </p:cNvPr>
          <p:cNvSpPr txBox="1"/>
          <p:nvPr/>
        </p:nvSpPr>
        <p:spPr>
          <a:xfrm>
            <a:off x="432867" y="16922"/>
            <a:ext cx="36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7</a:t>
            </a:r>
          </a:p>
          <a:p>
            <a:pPr algn="r"/>
            <a:r>
              <a:rPr lang="en-US" sz="1200" dirty="0" err="1"/>
              <a:t>Nucleotidyltransferase</a:t>
            </a:r>
            <a:endParaRPr lang="en-US" sz="1200" dirty="0"/>
          </a:p>
          <a:p>
            <a:pPr algn="r"/>
            <a:r>
              <a:rPr lang="en-US" sz="1200" dirty="0" err="1"/>
              <a:t>Paenibafillus</a:t>
            </a:r>
            <a:r>
              <a:rPr lang="en-US" sz="1200" dirty="0"/>
              <a:t>, </a:t>
            </a:r>
            <a:r>
              <a:rPr lang="en-US" sz="1200" dirty="0" err="1"/>
              <a:t>Oceanobacillus</a:t>
            </a:r>
            <a:r>
              <a:rPr lang="en-US" sz="1200" dirty="0"/>
              <a:t>, </a:t>
            </a:r>
            <a:r>
              <a:rPr lang="en-US" sz="1200" dirty="0" err="1"/>
              <a:t>Geomicrobium</a:t>
            </a:r>
            <a:r>
              <a:rPr lang="en-US" sz="1200" dirty="0"/>
              <a:t>, etc.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E7635C-8F31-4746-8BDE-2FFFD55DC961}"/>
              </a:ext>
            </a:extLst>
          </p:cNvPr>
          <p:cNvSpPr/>
          <p:nvPr/>
        </p:nvSpPr>
        <p:spPr>
          <a:xfrm rot="2456623">
            <a:off x="3564744" y="804800"/>
            <a:ext cx="2289495" cy="1233695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304A43-5EC4-BD43-A707-0646770603A1}"/>
              </a:ext>
            </a:extLst>
          </p:cNvPr>
          <p:cNvCxnSpPr/>
          <p:nvPr/>
        </p:nvCxnSpPr>
        <p:spPr>
          <a:xfrm>
            <a:off x="4146213" y="179114"/>
            <a:ext cx="131932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66099F-C049-2548-8157-A33342AEB2DF}"/>
              </a:ext>
            </a:extLst>
          </p:cNvPr>
          <p:cNvSpPr txBox="1"/>
          <p:nvPr/>
        </p:nvSpPr>
        <p:spPr>
          <a:xfrm>
            <a:off x="99234" y="708901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</a:t>
            </a:r>
            <a:r>
              <a:rPr lang="en-US" sz="1200"/>
              <a:t>Cluster 16 &amp; 1 </a:t>
            </a:r>
            <a:endParaRPr lang="en-US" sz="1200" dirty="0"/>
          </a:p>
          <a:p>
            <a:pPr algn="r"/>
            <a:r>
              <a:rPr lang="en-US" sz="1200" dirty="0" err="1"/>
              <a:t>LnuF</a:t>
            </a:r>
            <a:endParaRPr lang="en-US" sz="1200" dirty="0"/>
          </a:p>
          <a:p>
            <a:pPr algn="r"/>
            <a:r>
              <a:rPr lang="en-US" sz="1200" dirty="0" err="1"/>
              <a:t>Myroides</a:t>
            </a:r>
            <a:r>
              <a:rPr lang="en-US" sz="1200" dirty="0"/>
              <a:t>, Flavobacterium, </a:t>
            </a:r>
            <a:r>
              <a:rPr lang="en-US" sz="1200" dirty="0" err="1"/>
              <a:t>Empedobacter</a:t>
            </a:r>
            <a:r>
              <a:rPr lang="en-US" sz="1200" dirty="0"/>
              <a:t>, </a:t>
            </a:r>
            <a:r>
              <a:rPr lang="en-US" sz="1200" dirty="0" err="1"/>
              <a:t>Bacteroidales</a:t>
            </a:r>
            <a:endParaRPr lang="en-US" sz="12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3753B5-86BA-B14C-A2BD-254FC2C67F98}"/>
              </a:ext>
            </a:extLst>
          </p:cNvPr>
          <p:cNvSpPr/>
          <p:nvPr/>
        </p:nvSpPr>
        <p:spPr>
          <a:xfrm rot="18023298">
            <a:off x="5526476" y="664745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04451D-AE95-DC4D-B13D-39963593B1F9}"/>
              </a:ext>
            </a:extLst>
          </p:cNvPr>
          <p:cNvSpPr txBox="1"/>
          <p:nvPr/>
        </p:nvSpPr>
        <p:spPr>
          <a:xfrm>
            <a:off x="8672882" y="-29791"/>
            <a:ext cx="321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LnuG</a:t>
            </a:r>
            <a:r>
              <a:rPr lang="en-US" sz="1200" dirty="0"/>
              <a:t>)Enterococcus, Staphylococcus, </a:t>
            </a:r>
            <a:r>
              <a:rPr lang="en-US" sz="1200" dirty="0" err="1"/>
              <a:t>Ecoli</a:t>
            </a:r>
            <a:r>
              <a:rPr lang="en-US" sz="1200" dirty="0"/>
              <a:t>, Salmonella, Proteus, Acinetobacter, Listeria,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233A0-C45C-8A4B-9B45-3653C2A3A8FF}"/>
              </a:ext>
            </a:extLst>
          </p:cNvPr>
          <p:cNvSpPr txBox="1"/>
          <p:nvPr/>
        </p:nvSpPr>
        <p:spPr>
          <a:xfrm>
            <a:off x="7984460" y="31089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LnuB</a:t>
            </a:r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786BC3D-C2DC-C947-81D6-3E3354460E85}"/>
              </a:ext>
            </a:extLst>
          </p:cNvPr>
          <p:cNvCxnSpPr/>
          <p:nvPr/>
        </p:nvCxnSpPr>
        <p:spPr>
          <a:xfrm flipH="1">
            <a:off x="7313556" y="179114"/>
            <a:ext cx="130600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B176FFA-2469-6844-A688-DB3614CD6503}"/>
              </a:ext>
            </a:extLst>
          </p:cNvPr>
          <p:cNvSpPr/>
          <p:nvPr/>
        </p:nvSpPr>
        <p:spPr>
          <a:xfrm rot="9900000">
            <a:off x="7299035" y="201930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F9E113-D9DE-4049-89DD-1531746F79C9}"/>
              </a:ext>
            </a:extLst>
          </p:cNvPr>
          <p:cNvSpPr txBox="1"/>
          <p:nvPr/>
        </p:nvSpPr>
        <p:spPr>
          <a:xfrm>
            <a:off x="7640563" y="293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LnuG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1FAA4A-E7DC-F549-A0DF-795470B895BB}"/>
              </a:ext>
            </a:extLst>
          </p:cNvPr>
          <p:cNvGrpSpPr/>
          <p:nvPr/>
        </p:nvGrpSpPr>
        <p:grpSpPr>
          <a:xfrm>
            <a:off x="307280" y="1984248"/>
            <a:ext cx="1923988" cy="1115663"/>
            <a:chOff x="307280" y="1984248"/>
            <a:chExt cx="1923988" cy="11156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98BF07-C6F5-A541-9D9B-2BF3B51B31ED}"/>
                </a:ext>
              </a:extLst>
            </p:cNvPr>
            <p:cNvSpPr txBox="1"/>
            <p:nvPr/>
          </p:nvSpPr>
          <p:spPr>
            <a:xfrm>
              <a:off x="307280" y="1984248"/>
              <a:ext cx="19239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7: </a:t>
              </a:r>
              <a:r>
                <a:rPr lang="en-US" dirty="0" err="1"/>
                <a:t>LnuBG</a:t>
              </a:r>
              <a:r>
                <a:rPr lang="en-US" dirty="0"/>
                <a:t>++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0076284-4389-DF45-B1E9-AA9C030E25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78F61E-6380-F54F-81C7-3825A7E85CB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99CE332-B784-AB46-8608-18C310CD30EA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6AE5D8-C8D6-C04A-A3F9-0D244B5EDA42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0898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79C113-E25E-AE48-B826-5C93FF53AE1C}"/>
              </a:ext>
            </a:extLst>
          </p:cNvPr>
          <p:cNvGrpSpPr/>
          <p:nvPr/>
        </p:nvGrpSpPr>
        <p:grpSpPr>
          <a:xfrm>
            <a:off x="2515599" y="0"/>
            <a:ext cx="5858254" cy="6841078"/>
            <a:chOff x="6210178" y="0"/>
            <a:chExt cx="5858254" cy="68410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7391A4-1B6B-374A-88A2-831653737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1408"/>
            <a:stretch/>
          </p:blipFill>
          <p:spPr>
            <a:xfrm>
              <a:off x="6210178" y="0"/>
              <a:ext cx="5858254" cy="68410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6AEF2BD-547D-B34D-91EF-3578D6358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46" t="95295" r="40077" b="394"/>
            <a:stretch/>
          </p:blipFill>
          <p:spPr>
            <a:xfrm>
              <a:off x="7846541" y="5728997"/>
              <a:ext cx="766119" cy="375240"/>
            </a:xfrm>
            <a:prstGeom prst="rect">
              <a:avLst/>
            </a:prstGeom>
          </p:spPr>
        </p:pic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E3D0460A-1F5D-6845-9316-FD0A25471863}"/>
              </a:ext>
            </a:extLst>
          </p:cNvPr>
          <p:cNvSpPr/>
          <p:nvPr/>
        </p:nvSpPr>
        <p:spPr>
          <a:xfrm rot="7580027">
            <a:off x="7474481" y="47344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A1F8A-360A-634C-8259-622A617EC6E3}"/>
              </a:ext>
            </a:extLst>
          </p:cNvPr>
          <p:cNvSpPr txBox="1"/>
          <p:nvPr/>
        </p:nvSpPr>
        <p:spPr>
          <a:xfrm>
            <a:off x="8478815" y="23051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LnuF_1 &amp; LnuF_2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756148A-2E1F-5744-A255-845A64638E60}"/>
              </a:ext>
            </a:extLst>
          </p:cNvPr>
          <p:cNvSpPr/>
          <p:nvPr/>
        </p:nvSpPr>
        <p:spPr>
          <a:xfrm rot="9900000">
            <a:off x="8095809" y="2409784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7584B-D178-EA43-8FA6-6A21EDF9094E}"/>
              </a:ext>
            </a:extLst>
          </p:cNvPr>
          <p:cNvSpPr txBox="1"/>
          <p:nvPr/>
        </p:nvSpPr>
        <p:spPr>
          <a:xfrm>
            <a:off x="8143122" y="369577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LnuF_3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8C756-DDBB-BB42-A613-8F855F7FF54F}"/>
              </a:ext>
            </a:extLst>
          </p:cNvPr>
          <p:cNvSpPr/>
          <p:nvPr/>
        </p:nvSpPr>
        <p:spPr>
          <a:xfrm rot="12299141">
            <a:off x="7755505" y="361317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B208D4-B585-A54F-B054-0665DA185C0E}"/>
              </a:ext>
            </a:extLst>
          </p:cNvPr>
          <p:cNvSpPr/>
          <p:nvPr/>
        </p:nvSpPr>
        <p:spPr>
          <a:xfrm rot="594085">
            <a:off x="6213532" y="2399160"/>
            <a:ext cx="2839267" cy="1612963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3D016E-4B4B-7C49-A078-FC9CF55037DE}"/>
              </a:ext>
            </a:extLst>
          </p:cNvPr>
          <p:cNvSpPr/>
          <p:nvPr/>
        </p:nvSpPr>
        <p:spPr>
          <a:xfrm rot="19907080">
            <a:off x="6151598" y="928753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A46874-3EC1-2140-BB72-E17B63F99FC2}"/>
              </a:ext>
            </a:extLst>
          </p:cNvPr>
          <p:cNvSpPr txBox="1"/>
          <p:nvPr/>
        </p:nvSpPr>
        <p:spPr>
          <a:xfrm>
            <a:off x="8399241" y="2852188"/>
            <a:ext cx="318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4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LnuF</a:t>
            </a:r>
            <a:r>
              <a:rPr lang="en-US" sz="1200" dirty="0"/>
              <a:t>)</a:t>
            </a:r>
          </a:p>
          <a:p>
            <a:r>
              <a:rPr lang="en-US" sz="1200" dirty="0"/>
              <a:t>Salmonella, </a:t>
            </a:r>
            <a:r>
              <a:rPr lang="en-US" sz="1200" dirty="0" err="1"/>
              <a:t>Ecoli</a:t>
            </a:r>
            <a:r>
              <a:rPr lang="en-US" sz="1200" dirty="0"/>
              <a:t>, </a:t>
            </a:r>
            <a:r>
              <a:rPr lang="en-US" sz="1200" dirty="0" err="1"/>
              <a:t>Kelbsiella</a:t>
            </a:r>
            <a:r>
              <a:rPr lang="en-US" sz="1200" dirty="0"/>
              <a:t>, Providencia, Proteus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4DD55A-DF95-994B-9AC2-624B44A907DE}"/>
              </a:ext>
            </a:extLst>
          </p:cNvPr>
          <p:cNvSpPr txBox="1"/>
          <p:nvPr/>
        </p:nvSpPr>
        <p:spPr>
          <a:xfrm>
            <a:off x="7959391" y="74851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LnuB</a:t>
            </a:r>
            <a:r>
              <a:rPr lang="en-US" sz="1200" dirty="0"/>
              <a:t>)</a:t>
            </a:r>
          </a:p>
          <a:p>
            <a:r>
              <a:rPr lang="en-US" sz="1200" dirty="0"/>
              <a:t>Enterococcus, </a:t>
            </a:r>
            <a:r>
              <a:rPr lang="en-US" sz="1200" dirty="0" err="1"/>
              <a:t>Sptreptococcus</a:t>
            </a:r>
            <a:r>
              <a:rPr lang="en-US" sz="1200" dirty="0"/>
              <a:t>, Lactobacillus, </a:t>
            </a:r>
            <a:r>
              <a:rPr lang="en-US" sz="1200" dirty="0" err="1"/>
              <a:t>Clostriduim</a:t>
            </a:r>
            <a:r>
              <a:rPr lang="en-US" sz="1200" dirty="0"/>
              <a:t>, etc.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87C794-5677-314B-B8EC-258C3FA3C06C}"/>
              </a:ext>
            </a:extLst>
          </p:cNvPr>
          <p:cNvSpPr/>
          <p:nvPr/>
        </p:nvSpPr>
        <p:spPr>
          <a:xfrm rot="14048809">
            <a:off x="5400597" y="4117641"/>
            <a:ext cx="2738210" cy="1560812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71285E-E458-DE42-90FC-3084D4C18D56}"/>
              </a:ext>
            </a:extLst>
          </p:cNvPr>
          <p:cNvSpPr txBox="1"/>
          <p:nvPr/>
        </p:nvSpPr>
        <p:spPr>
          <a:xfrm>
            <a:off x="7720159" y="483177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12-10, 8, 2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endParaRPr lang="en-US" sz="1200" dirty="0"/>
          </a:p>
          <a:p>
            <a:r>
              <a:rPr lang="en-US" sz="1200" dirty="0" err="1"/>
              <a:t>Actinoplanes</a:t>
            </a:r>
            <a:r>
              <a:rPr lang="en-US" sz="1200" dirty="0"/>
              <a:t>, </a:t>
            </a:r>
            <a:r>
              <a:rPr lang="en-US" sz="1200" dirty="0" err="1"/>
              <a:t>Chloroflexia</a:t>
            </a:r>
            <a:r>
              <a:rPr lang="en-US" sz="1200" dirty="0"/>
              <a:t>, </a:t>
            </a:r>
            <a:r>
              <a:rPr lang="en-US" sz="1200" dirty="0" err="1"/>
              <a:t>Rubrobacteraceae</a:t>
            </a:r>
            <a:r>
              <a:rPr lang="en-US" sz="1200" dirty="0"/>
              <a:t>, </a:t>
            </a:r>
            <a:r>
              <a:rPr lang="en-US" sz="1200" dirty="0" err="1"/>
              <a:t>Delinococcus</a:t>
            </a:r>
            <a:r>
              <a:rPr lang="en-US" sz="1200" dirty="0"/>
              <a:t>, Actinobacteria, Streptomyces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225DBC-5923-5049-979B-F3B2F9CB4221}"/>
              </a:ext>
            </a:extLst>
          </p:cNvPr>
          <p:cNvSpPr/>
          <p:nvPr/>
        </p:nvSpPr>
        <p:spPr>
          <a:xfrm rot="8634582">
            <a:off x="2760483" y="2343870"/>
            <a:ext cx="2738210" cy="344248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29462D-DA6E-8847-8976-E847CF132A62}"/>
              </a:ext>
            </a:extLst>
          </p:cNvPr>
          <p:cNvSpPr txBox="1"/>
          <p:nvPr/>
        </p:nvSpPr>
        <p:spPr>
          <a:xfrm>
            <a:off x="0" y="4482548"/>
            <a:ext cx="3313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9 &amp; 15 &amp; 5</a:t>
            </a:r>
          </a:p>
          <a:p>
            <a:pPr algn="r"/>
            <a:r>
              <a:rPr lang="en-US" sz="1200" dirty="0"/>
              <a:t>DNA Polymerase subunit beta and</a:t>
            </a:r>
          </a:p>
          <a:p>
            <a:pPr algn="r"/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.</a:t>
            </a:r>
          </a:p>
          <a:p>
            <a:pPr algn="r"/>
            <a:r>
              <a:rPr lang="en-US" sz="1200" dirty="0"/>
              <a:t>Streptomyces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F99B78B-9193-1F40-9F18-1933BC5D29B6}"/>
              </a:ext>
            </a:extLst>
          </p:cNvPr>
          <p:cNvSpPr/>
          <p:nvPr/>
        </p:nvSpPr>
        <p:spPr>
          <a:xfrm rot="16200000">
            <a:off x="4796507" y="615484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F94229-6000-4E47-92D8-E64802A6883B}"/>
              </a:ext>
            </a:extLst>
          </p:cNvPr>
          <p:cNvSpPr txBox="1"/>
          <p:nvPr/>
        </p:nvSpPr>
        <p:spPr>
          <a:xfrm>
            <a:off x="432867" y="16922"/>
            <a:ext cx="36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7</a:t>
            </a:r>
          </a:p>
          <a:p>
            <a:pPr algn="r"/>
            <a:r>
              <a:rPr lang="en-US" sz="1200" dirty="0" err="1"/>
              <a:t>Nucleotidyltransferase</a:t>
            </a:r>
            <a:endParaRPr lang="en-US" sz="1200" dirty="0"/>
          </a:p>
          <a:p>
            <a:pPr algn="r"/>
            <a:r>
              <a:rPr lang="en-US" sz="1200" dirty="0" err="1"/>
              <a:t>Paenibafillus</a:t>
            </a:r>
            <a:r>
              <a:rPr lang="en-US" sz="1200" dirty="0"/>
              <a:t>, </a:t>
            </a:r>
            <a:r>
              <a:rPr lang="en-US" sz="1200" dirty="0" err="1"/>
              <a:t>Oceanobacillus</a:t>
            </a:r>
            <a:r>
              <a:rPr lang="en-US" sz="1200" dirty="0"/>
              <a:t>, </a:t>
            </a:r>
            <a:r>
              <a:rPr lang="en-US" sz="1200" dirty="0" err="1"/>
              <a:t>Geomicrobium</a:t>
            </a:r>
            <a:r>
              <a:rPr lang="en-US" sz="1200" dirty="0"/>
              <a:t>, etc.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E7635C-8F31-4746-8BDE-2FFFD55DC961}"/>
              </a:ext>
            </a:extLst>
          </p:cNvPr>
          <p:cNvSpPr/>
          <p:nvPr/>
        </p:nvSpPr>
        <p:spPr>
          <a:xfrm rot="2456623">
            <a:off x="3564744" y="804800"/>
            <a:ext cx="2289495" cy="1233695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304A43-5EC4-BD43-A707-0646770603A1}"/>
              </a:ext>
            </a:extLst>
          </p:cNvPr>
          <p:cNvCxnSpPr/>
          <p:nvPr/>
        </p:nvCxnSpPr>
        <p:spPr>
          <a:xfrm>
            <a:off x="4146213" y="179114"/>
            <a:ext cx="131932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66099F-C049-2548-8157-A33342AEB2DF}"/>
              </a:ext>
            </a:extLst>
          </p:cNvPr>
          <p:cNvSpPr txBox="1"/>
          <p:nvPr/>
        </p:nvSpPr>
        <p:spPr>
          <a:xfrm>
            <a:off x="99234" y="708901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</a:t>
            </a:r>
            <a:r>
              <a:rPr lang="en-US" sz="1200"/>
              <a:t>Cluster 16 &amp; 1 </a:t>
            </a:r>
            <a:endParaRPr lang="en-US" sz="1200" dirty="0"/>
          </a:p>
          <a:p>
            <a:pPr algn="r"/>
            <a:r>
              <a:rPr lang="en-US" sz="1200" dirty="0" err="1"/>
              <a:t>LnuF</a:t>
            </a:r>
            <a:endParaRPr lang="en-US" sz="1200" dirty="0"/>
          </a:p>
          <a:p>
            <a:pPr algn="r"/>
            <a:r>
              <a:rPr lang="en-US" sz="1200" dirty="0" err="1"/>
              <a:t>Myroides</a:t>
            </a:r>
            <a:r>
              <a:rPr lang="en-US" sz="1200" dirty="0"/>
              <a:t>, Flavobacterium, </a:t>
            </a:r>
            <a:r>
              <a:rPr lang="en-US" sz="1200" dirty="0" err="1"/>
              <a:t>Empedobacter</a:t>
            </a:r>
            <a:r>
              <a:rPr lang="en-US" sz="1200" dirty="0"/>
              <a:t>, </a:t>
            </a:r>
            <a:r>
              <a:rPr lang="en-US" sz="1200" dirty="0" err="1"/>
              <a:t>Bacteroidales</a:t>
            </a:r>
            <a:endParaRPr lang="en-US" sz="12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3753B5-86BA-B14C-A2BD-254FC2C67F98}"/>
              </a:ext>
            </a:extLst>
          </p:cNvPr>
          <p:cNvSpPr/>
          <p:nvPr/>
        </p:nvSpPr>
        <p:spPr>
          <a:xfrm rot="18023298">
            <a:off x="5526476" y="664745"/>
            <a:ext cx="2289495" cy="951440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04451D-AE95-DC4D-B13D-39963593B1F9}"/>
              </a:ext>
            </a:extLst>
          </p:cNvPr>
          <p:cNvSpPr txBox="1"/>
          <p:nvPr/>
        </p:nvSpPr>
        <p:spPr>
          <a:xfrm>
            <a:off x="8672882" y="-29791"/>
            <a:ext cx="321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LnuG</a:t>
            </a:r>
            <a:r>
              <a:rPr lang="en-US" sz="1200" dirty="0"/>
              <a:t>)Enterococcus, Staphylococcus, </a:t>
            </a:r>
            <a:r>
              <a:rPr lang="en-US" sz="1200" dirty="0" err="1"/>
              <a:t>Ecoli</a:t>
            </a:r>
            <a:r>
              <a:rPr lang="en-US" sz="1200" dirty="0"/>
              <a:t>, Salmonella, Proteus, Acinetobacter, Listeria,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233A0-C45C-8A4B-9B45-3653C2A3A8FF}"/>
              </a:ext>
            </a:extLst>
          </p:cNvPr>
          <p:cNvSpPr txBox="1"/>
          <p:nvPr/>
        </p:nvSpPr>
        <p:spPr>
          <a:xfrm>
            <a:off x="7984460" y="31089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LnuB</a:t>
            </a:r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786BC3D-C2DC-C947-81D6-3E3354460E85}"/>
              </a:ext>
            </a:extLst>
          </p:cNvPr>
          <p:cNvCxnSpPr/>
          <p:nvPr/>
        </p:nvCxnSpPr>
        <p:spPr>
          <a:xfrm flipH="1">
            <a:off x="7313556" y="179114"/>
            <a:ext cx="130600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B176FFA-2469-6844-A688-DB3614CD6503}"/>
              </a:ext>
            </a:extLst>
          </p:cNvPr>
          <p:cNvSpPr/>
          <p:nvPr/>
        </p:nvSpPr>
        <p:spPr>
          <a:xfrm rot="9900000">
            <a:off x="7299035" y="201930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F9E113-D9DE-4049-89DD-1531746F79C9}"/>
              </a:ext>
            </a:extLst>
          </p:cNvPr>
          <p:cNvSpPr txBox="1"/>
          <p:nvPr/>
        </p:nvSpPr>
        <p:spPr>
          <a:xfrm>
            <a:off x="7640563" y="293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LnuG</a:t>
            </a:r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D2F3443-09FC-894C-8478-192352AEC1E3}"/>
              </a:ext>
            </a:extLst>
          </p:cNvPr>
          <p:cNvGrpSpPr/>
          <p:nvPr/>
        </p:nvGrpSpPr>
        <p:grpSpPr>
          <a:xfrm>
            <a:off x="307280" y="1984248"/>
            <a:ext cx="2146870" cy="1115663"/>
            <a:chOff x="307280" y="1984248"/>
            <a:chExt cx="2146870" cy="1115663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D30BF00-6601-1449-AA71-767F25F4D023}"/>
                </a:ext>
              </a:extLst>
            </p:cNvPr>
            <p:cNvSpPr txBox="1"/>
            <p:nvPr/>
          </p:nvSpPr>
          <p:spPr>
            <a:xfrm>
              <a:off x="307280" y="1984248"/>
              <a:ext cx="2146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8: </a:t>
              </a:r>
              <a:r>
                <a:rPr lang="en-US" dirty="0" err="1"/>
                <a:t>LnuFBG</a:t>
              </a:r>
              <a:r>
                <a:rPr lang="en-US" dirty="0"/>
                <a:t>+++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ED54EB6-9E99-A54B-A26A-73CDCCEDB8BD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6A4D3AA-8475-454A-9797-C3295BA5E085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9D821029-0125-2F44-8714-AC5AD337FE36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E579378-75BC-8F4C-A12F-9A954586DED3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4895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988762-D8C0-7D4D-975D-070898274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0107"/>
            <a:ext cx="12179300" cy="5918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C943330-F2D1-6D48-946E-EFC2F0B3FC2E}"/>
              </a:ext>
            </a:extLst>
          </p:cNvPr>
          <p:cNvSpPr txBox="1"/>
          <p:nvPr/>
        </p:nvSpPr>
        <p:spPr>
          <a:xfrm>
            <a:off x="123568" y="165176"/>
            <a:ext cx="11516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can open the </a:t>
            </a:r>
            <a:r>
              <a:rPr lang="en-US" dirty="0" err="1"/>
              <a:t>tsv</a:t>
            </a:r>
            <a:r>
              <a:rPr lang="en-US" dirty="0"/>
              <a:t> in Excel and have all the data. Now for the manual work and decision making…</a:t>
            </a:r>
          </a:p>
        </p:txBody>
      </p:sp>
    </p:spTree>
    <p:extLst>
      <p:ext uri="{BB962C8B-B14F-4D97-AF65-F5344CB8AC3E}">
        <p14:creationId xmlns:p14="http://schemas.microsoft.com/office/powerpoint/2010/main" val="1359394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4" descr="Table&#10;&#10;Description automatically generated">
            <a:extLst>
              <a:ext uri="{FF2B5EF4-FFF2-40B4-BE49-F238E27FC236}">
                <a16:creationId xmlns:a16="http://schemas.microsoft.com/office/drawing/2014/main" id="{B21B3CF7-F594-214D-8613-2DE02F0D53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971" y="534508"/>
            <a:ext cx="9266053" cy="5131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8E77A7C-A75E-5848-BC26-45C7D920EF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52"/>
          <a:stretch>
            <a:fillRect/>
          </a:stretch>
        </p:blipFill>
        <p:spPr bwMode="auto">
          <a:xfrm>
            <a:off x="2764000" y="5666476"/>
            <a:ext cx="6663997" cy="1191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124CD2-B143-9B47-967E-C98CDC13DA12}"/>
              </a:ext>
            </a:extLst>
          </p:cNvPr>
          <p:cNvSpPr txBox="1"/>
          <p:nvPr/>
        </p:nvSpPr>
        <p:spPr>
          <a:xfrm>
            <a:off x="123568" y="165176"/>
            <a:ext cx="7804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Alignment and quick phylogenetic tree of experimentally verified </a:t>
            </a:r>
            <a:r>
              <a:rPr lang="en-US" dirty="0" err="1"/>
              <a:t>LnuF</a:t>
            </a:r>
            <a:r>
              <a:rPr lang="en-US" dirty="0"/>
              <a:t> sequences.</a:t>
            </a:r>
          </a:p>
        </p:txBody>
      </p:sp>
    </p:spTree>
    <p:extLst>
      <p:ext uri="{BB962C8B-B14F-4D97-AF65-F5344CB8AC3E}">
        <p14:creationId xmlns:p14="http://schemas.microsoft.com/office/powerpoint/2010/main" val="4234724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B983ADCC-7514-F040-B926-7C040917C1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959099"/>
            <a:ext cx="1211595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49" name="Picture 2" descr="Table&#10;&#10;Description automatically generated with medium confidence">
            <a:extLst>
              <a:ext uri="{FF2B5EF4-FFF2-40B4-BE49-F238E27FC236}">
                <a16:creationId xmlns:a16="http://schemas.microsoft.com/office/drawing/2014/main" id="{BEBB6B78-3F53-CC41-9588-602677162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6" y="1507181"/>
            <a:ext cx="12154207" cy="1921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1" descr="Diagram&#10;&#10;Description automatically generated">
            <a:extLst>
              <a:ext uri="{FF2B5EF4-FFF2-40B4-BE49-F238E27FC236}">
                <a16:creationId xmlns:a16="http://schemas.microsoft.com/office/drawing/2014/main" id="{F4CA328D-C396-CB40-A5F9-8D74C02D7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314" y="4029769"/>
            <a:ext cx="5449330" cy="132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180337-E81A-B345-A7B8-762C8585D3A5}"/>
              </a:ext>
            </a:extLst>
          </p:cNvPr>
          <p:cNvSpPr txBox="1"/>
          <p:nvPr/>
        </p:nvSpPr>
        <p:spPr>
          <a:xfrm>
            <a:off x="123568" y="165176"/>
            <a:ext cx="528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Blast result of experimentally verified </a:t>
            </a:r>
            <a:r>
              <a:rPr lang="en-US" dirty="0" err="1"/>
              <a:t>LnuF</a:t>
            </a:r>
            <a:r>
              <a:rPr lang="en-US" dirty="0"/>
              <a:t> sequences.</a:t>
            </a:r>
          </a:p>
        </p:txBody>
      </p:sp>
    </p:spTree>
    <p:extLst>
      <p:ext uri="{BB962C8B-B14F-4D97-AF65-F5344CB8AC3E}">
        <p14:creationId xmlns:p14="http://schemas.microsoft.com/office/powerpoint/2010/main" val="1088451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53CA23-16D2-2340-A1E3-5BC1E5B94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90" y="1197136"/>
            <a:ext cx="11226110" cy="22800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0FA3F46-E437-B149-AB36-FB45B6DCC3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890" y="3676810"/>
            <a:ext cx="11226109" cy="2272045"/>
          </a:xfrm>
          <a:prstGeom prst="rect">
            <a:avLst/>
          </a:prstGeom>
        </p:spPr>
      </p:pic>
      <p:sp>
        <p:nvSpPr>
          <p:cNvPr id="4" name="Left Brace 3">
            <a:extLst>
              <a:ext uri="{FF2B5EF4-FFF2-40B4-BE49-F238E27FC236}">
                <a16:creationId xmlns:a16="http://schemas.microsoft.com/office/drawing/2014/main" id="{9C5CAC65-FE06-6E49-BA47-E77DD29FA869}"/>
              </a:ext>
            </a:extLst>
          </p:cNvPr>
          <p:cNvSpPr/>
          <p:nvPr/>
        </p:nvSpPr>
        <p:spPr>
          <a:xfrm>
            <a:off x="746876" y="1423951"/>
            <a:ext cx="219014" cy="537472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80450F-72DA-CE4A-94C2-111A037175C0}"/>
              </a:ext>
            </a:extLst>
          </p:cNvPr>
          <p:cNvSpPr txBox="1"/>
          <p:nvPr/>
        </p:nvSpPr>
        <p:spPr>
          <a:xfrm>
            <a:off x="114972" y="1508021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LnuF</a:t>
            </a:r>
            <a:endParaRPr lang="en-US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5DEECCB2-05BE-A441-B3D7-CF9185DDDA22}"/>
              </a:ext>
            </a:extLst>
          </p:cNvPr>
          <p:cNvSpPr/>
          <p:nvPr/>
        </p:nvSpPr>
        <p:spPr>
          <a:xfrm>
            <a:off x="753856" y="2038204"/>
            <a:ext cx="219014" cy="2024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EC2220-E01B-854A-94AE-D0F29A2F3ECF}"/>
              </a:ext>
            </a:extLst>
          </p:cNvPr>
          <p:cNvSpPr txBox="1"/>
          <p:nvPr/>
        </p:nvSpPr>
        <p:spPr>
          <a:xfrm>
            <a:off x="61038" y="2000916"/>
            <a:ext cx="692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LnuB&amp;G</a:t>
            </a:r>
            <a:endParaRPr lang="en-US" sz="1200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1D0383CC-D7D6-2F44-BCD2-157022FB3BAF}"/>
              </a:ext>
            </a:extLst>
          </p:cNvPr>
          <p:cNvSpPr/>
          <p:nvPr/>
        </p:nvSpPr>
        <p:spPr>
          <a:xfrm>
            <a:off x="753856" y="2317410"/>
            <a:ext cx="219014" cy="2024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A3D50B-0935-1C4D-B2CB-92DD97673D68}"/>
              </a:ext>
            </a:extLst>
          </p:cNvPr>
          <p:cNvSpPr txBox="1"/>
          <p:nvPr/>
        </p:nvSpPr>
        <p:spPr>
          <a:xfrm>
            <a:off x="61038" y="2280122"/>
            <a:ext cx="7377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LnuC,D,P</a:t>
            </a:r>
            <a:endParaRPr lang="en-US" sz="1200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0341DF47-46A1-CC41-8896-F71CFE0F85A5}"/>
              </a:ext>
            </a:extLst>
          </p:cNvPr>
          <p:cNvSpPr/>
          <p:nvPr/>
        </p:nvSpPr>
        <p:spPr>
          <a:xfrm>
            <a:off x="746876" y="2610576"/>
            <a:ext cx="219014" cy="753857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E0753F-0030-544A-9B8B-5EC203B47C32}"/>
              </a:ext>
            </a:extLst>
          </p:cNvPr>
          <p:cNvSpPr txBox="1"/>
          <p:nvPr/>
        </p:nvSpPr>
        <p:spPr>
          <a:xfrm>
            <a:off x="114972" y="280283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LnuA</a:t>
            </a:r>
            <a:endParaRPr lang="en-US" dirty="0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EA6E5B59-2A80-B04F-B4CE-3125C166AAD7}"/>
              </a:ext>
            </a:extLst>
          </p:cNvPr>
          <p:cNvSpPr/>
          <p:nvPr/>
        </p:nvSpPr>
        <p:spPr>
          <a:xfrm>
            <a:off x="746876" y="3931177"/>
            <a:ext cx="219014" cy="537472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BB4822-7B44-B840-81F2-EEF5C0AE7DD3}"/>
              </a:ext>
            </a:extLst>
          </p:cNvPr>
          <p:cNvSpPr txBox="1"/>
          <p:nvPr/>
        </p:nvSpPr>
        <p:spPr>
          <a:xfrm>
            <a:off x="114972" y="4015247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LnuF</a:t>
            </a:r>
            <a:endParaRPr lang="en-US" dirty="0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3F91759F-B2B4-9B4A-AE82-E5EFE27A790B}"/>
              </a:ext>
            </a:extLst>
          </p:cNvPr>
          <p:cNvSpPr/>
          <p:nvPr/>
        </p:nvSpPr>
        <p:spPr>
          <a:xfrm>
            <a:off x="753856" y="4545430"/>
            <a:ext cx="219014" cy="2024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96B376-350A-7848-9324-5B0A9BB6E7FF}"/>
              </a:ext>
            </a:extLst>
          </p:cNvPr>
          <p:cNvSpPr txBox="1"/>
          <p:nvPr/>
        </p:nvSpPr>
        <p:spPr>
          <a:xfrm>
            <a:off x="61038" y="4508142"/>
            <a:ext cx="6928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LnuB&amp;G</a:t>
            </a:r>
            <a:endParaRPr lang="en-US" sz="1200" dirty="0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F3173AE2-0B25-1743-B379-27F73CD98E6A}"/>
              </a:ext>
            </a:extLst>
          </p:cNvPr>
          <p:cNvSpPr/>
          <p:nvPr/>
        </p:nvSpPr>
        <p:spPr>
          <a:xfrm>
            <a:off x="753856" y="4824636"/>
            <a:ext cx="219014" cy="2024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53C7A1-5D4E-7E4D-ABF6-83ACA00F6598}"/>
              </a:ext>
            </a:extLst>
          </p:cNvPr>
          <p:cNvSpPr txBox="1"/>
          <p:nvPr/>
        </p:nvSpPr>
        <p:spPr>
          <a:xfrm>
            <a:off x="61038" y="4787348"/>
            <a:ext cx="7377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LnuC,D,P</a:t>
            </a:r>
            <a:endParaRPr lang="en-US" sz="1200" dirty="0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6F3DAD1B-A129-B14A-8916-FAEE1925169F}"/>
              </a:ext>
            </a:extLst>
          </p:cNvPr>
          <p:cNvSpPr/>
          <p:nvPr/>
        </p:nvSpPr>
        <p:spPr>
          <a:xfrm>
            <a:off x="746876" y="5117802"/>
            <a:ext cx="219014" cy="753857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51684A-88B4-7144-A29B-C710C31D48D0}"/>
              </a:ext>
            </a:extLst>
          </p:cNvPr>
          <p:cNvSpPr txBox="1"/>
          <p:nvPr/>
        </p:nvSpPr>
        <p:spPr>
          <a:xfrm>
            <a:off x="114972" y="531006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LnuA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002D75-C0DE-3D4D-80E2-76532AFE8FB7}"/>
              </a:ext>
            </a:extLst>
          </p:cNvPr>
          <p:cNvSpPr txBox="1"/>
          <p:nvPr/>
        </p:nvSpPr>
        <p:spPr>
          <a:xfrm>
            <a:off x="972870" y="361507"/>
            <a:ext cx="5013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LnuA</a:t>
            </a:r>
            <a:r>
              <a:rPr lang="en-US" dirty="0"/>
              <a:t>, C, D, P are clearly distinct from </a:t>
            </a:r>
            <a:r>
              <a:rPr lang="en-US" dirty="0" err="1"/>
              <a:t>LnuF</a:t>
            </a:r>
            <a:r>
              <a:rPr lang="en-US" dirty="0"/>
              <a:t>, B, and G</a:t>
            </a:r>
          </a:p>
        </p:txBody>
      </p:sp>
    </p:spTree>
    <p:extLst>
      <p:ext uri="{BB962C8B-B14F-4D97-AF65-F5344CB8AC3E}">
        <p14:creationId xmlns:p14="http://schemas.microsoft.com/office/powerpoint/2010/main" val="474276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46ACB9-4871-2247-89B2-D1D156868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5378" y="0"/>
            <a:ext cx="8263054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124CD2-B143-9B47-967E-C98CDC13DA12}"/>
              </a:ext>
            </a:extLst>
          </p:cNvPr>
          <p:cNvSpPr txBox="1"/>
          <p:nvPr/>
        </p:nvSpPr>
        <p:spPr>
          <a:xfrm>
            <a:off x="123568" y="165176"/>
            <a:ext cx="43248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Alignment AFTER Blast Filtering</a:t>
            </a:r>
          </a:p>
          <a:p>
            <a:r>
              <a:rPr lang="en-US" dirty="0"/>
              <a:t>AND Deduplication.</a:t>
            </a:r>
          </a:p>
          <a:p>
            <a:endParaRPr lang="en-US" dirty="0"/>
          </a:p>
          <a:p>
            <a:r>
              <a:rPr lang="en-US" dirty="0"/>
              <a:t>&gt; </a:t>
            </a:r>
            <a:r>
              <a:rPr lang="en-US" dirty="0" err="1"/>
              <a:t>qsub</a:t>
            </a:r>
            <a:r>
              <a:rPr lang="en-US" dirty="0"/>
              <a:t> -v verified=01_Retrieved_Sequence/</a:t>
            </a:r>
            <a:r>
              <a:rPr lang="en-US" dirty="0" err="1"/>
              <a:t>lnuF_OGs-rename.faa,newseqs</a:t>
            </a:r>
            <a:r>
              <a:rPr lang="en-US" dirty="0"/>
              <a:t>=01_Retrieved_Sequence/</a:t>
            </a:r>
            <a:r>
              <a:rPr lang="en-US" dirty="0" err="1"/>
              <a:t>LnuF_Blast_Similar_vs_Verified_blast_fltrd.fasta</a:t>
            </a:r>
            <a:r>
              <a:rPr lang="en-US" dirty="0"/>
              <a:t> ../00b_PBS/00b_clustalo.pbs</a:t>
            </a:r>
          </a:p>
        </p:txBody>
      </p:sp>
    </p:spTree>
    <p:extLst>
      <p:ext uri="{BB962C8B-B14F-4D97-AF65-F5344CB8AC3E}">
        <p14:creationId xmlns:p14="http://schemas.microsoft.com/office/powerpoint/2010/main" val="3956850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7124CD2-B143-9B47-967E-C98CDC13DA12}"/>
              </a:ext>
            </a:extLst>
          </p:cNvPr>
          <p:cNvSpPr txBox="1"/>
          <p:nvPr/>
        </p:nvSpPr>
        <p:spPr>
          <a:xfrm>
            <a:off x="123568" y="165176"/>
            <a:ext cx="1013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Histograms of Blast Filtering Parameters Post Filtering. Can be used to inform further filtering if necessary.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247395-83C0-DE4F-9053-E601BF935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153" y="3713205"/>
            <a:ext cx="3918857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F140B7-EC6F-6042-97D4-9CFDE86D8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234" y="967984"/>
            <a:ext cx="3922776" cy="27452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7C73D5-2410-C042-93DE-1B58D275F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5513" y="970005"/>
            <a:ext cx="3932761" cy="274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B2A392-ECAE-8140-AC4C-C87211542B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3207" y="3713205"/>
            <a:ext cx="3918342" cy="2743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65ECA4-D7C3-9144-9001-1F7360735B7D}"/>
              </a:ext>
            </a:extLst>
          </p:cNvPr>
          <p:cNvSpPr txBox="1"/>
          <p:nvPr/>
        </p:nvSpPr>
        <p:spPr>
          <a:xfrm>
            <a:off x="363791" y="967984"/>
            <a:ext cx="238485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Filter Results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Total number of entries in blast file: 5654</a:t>
            </a:r>
            <a:br>
              <a:rPr lang="en-US" dirty="0"/>
            </a:br>
            <a:endParaRPr lang="en-US" dirty="0"/>
          </a:p>
          <a:p>
            <a:r>
              <a:rPr lang="en-US" dirty="0"/>
              <a:t>Number of entries failing the filters: 3980</a:t>
            </a:r>
          </a:p>
          <a:p>
            <a:endParaRPr lang="en-US" dirty="0"/>
          </a:p>
          <a:p>
            <a:r>
              <a:rPr lang="en-US" dirty="0"/>
              <a:t>Number of entries passing the filters: 1674</a:t>
            </a:r>
          </a:p>
          <a:p>
            <a:endParaRPr lang="en-US" dirty="0"/>
          </a:p>
          <a:p>
            <a:r>
              <a:rPr lang="en-US" dirty="0"/>
              <a:t>Number of duplicate blast matches passing filter to remove: 1185</a:t>
            </a:r>
          </a:p>
          <a:p>
            <a:endParaRPr lang="en-US" dirty="0"/>
          </a:p>
          <a:p>
            <a:r>
              <a:rPr lang="en-US" dirty="0"/>
              <a:t>Number of best hit entries written to new file: 489</a:t>
            </a:r>
          </a:p>
        </p:txBody>
      </p:sp>
    </p:spTree>
    <p:extLst>
      <p:ext uri="{BB962C8B-B14F-4D97-AF65-F5344CB8AC3E}">
        <p14:creationId xmlns:p14="http://schemas.microsoft.com/office/powerpoint/2010/main" val="4276522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7124CD2-B143-9B47-967E-C98CDC13DA12}"/>
              </a:ext>
            </a:extLst>
          </p:cNvPr>
          <p:cNvSpPr txBox="1"/>
          <p:nvPr/>
        </p:nvSpPr>
        <p:spPr>
          <a:xfrm>
            <a:off x="123569" y="165176"/>
            <a:ext cx="3867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Alignment AFTER cleaning with </a:t>
            </a:r>
            <a:r>
              <a:rPr lang="en-US" dirty="0" err="1"/>
              <a:t>TrimAL</a:t>
            </a:r>
            <a:r>
              <a:rPr lang="en-US" dirty="0"/>
              <a:t> AND Blast filtering AND deduplication.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0AFA9D-A4E5-4E4A-A29C-2FB0F9E3C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5105" y="0"/>
            <a:ext cx="332246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0BF8D6-E05B-8440-B33A-F0A60BC33E68}"/>
              </a:ext>
            </a:extLst>
          </p:cNvPr>
          <p:cNvSpPr txBox="1"/>
          <p:nvPr/>
        </p:nvSpPr>
        <p:spPr>
          <a:xfrm>
            <a:off x="701246" y="1963345"/>
            <a:ext cx="609805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&gt; </a:t>
            </a:r>
            <a:r>
              <a:rPr lang="en-US" dirty="0" err="1"/>
              <a:t>qsub</a:t>
            </a:r>
            <a:r>
              <a:rPr lang="en-US" dirty="0"/>
              <a:t> -v input=01_Retrieved_Sequence/</a:t>
            </a:r>
            <a:r>
              <a:rPr lang="en-US" dirty="0" err="1"/>
              <a:t>LnuF_Blast_Similar_vs_Verified_blast_fltrd.fasta.aln,output</a:t>
            </a:r>
            <a:r>
              <a:rPr lang="en-US" dirty="0"/>
              <a:t>=01_Retrieved_Sequence/</a:t>
            </a:r>
            <a:r>
              <a:rPr lang="en-US" dirty="0" err="1"/>
              <a:t>trimal_LnuF_Blast_Similar_vs_Verified_blast_fltrd.fasta.aln</a:t>
            </a:r>
            <a:r>
              <a:rPr lang="en-US" dirty="0"/>
              <a:t> ../00b_PBS/00c_TrimAl.pbs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TrimAl</a:t>
            </a:r>
            <a:r>
              <a:rPr lang="en-US" dirty="0"/>
              <a:t> removes an additional 73 sequences determined to have spurious alignments from 489 in the blast filtered file to 416 in this alignment.</a:t>
            </a:r>
          </a:p>
        </p:txBody>
      </p:sp>
    </p:spTree>
    <p:extLst>
      <p:ext uri="{BB962C8B-B14F-4D97-AF65-F5344CB8AC3E}">
        <p14:creationId xmlns:p14="http://schemas.microsoft.com/office/powerpoint/2010/main" val="935175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79C113-E25E-AE48-B826-5C93FF53AE1C}"/>
              </a:ext>
            </a:extLst>
          </p:cNvPr>
          <p:cNvGrpSpPr/>
          <p:nvPr/>
        </p:nvGrpSpPr>
        <p:grpSpPr>
          <a:xfrm>
            <a:off x="2515599" y="0"/>
            <a:ext cx="5858254" cy="6841078"/>
            <a:chOff x="6210178" y="0"/>
            <a:chExt cx="5858254" cy="68410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7391A4-1B6B-374A-88A2-831653737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1408"/>
            <a:stretch/>
          </p:blipFill>
          <p:spPr>
            <a:xfrm>
              <a:off x="6210178" y="0"/>
              <a:ext cx="5858254" cy="68410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6AEF2BD-547D-B34D-91EF-3578D6358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46" t="95295" r="40077" b="394"/>
            <a:stretch/>
          </p:blipFill>
          <p:spPr>
            <a:xfrm>
              <a:off x="7846541" y="5728997"/>
              <a:ext cx="766119" cy="375240"/>
            </a:xfrm>
            <a:prstGeom prst="rect">
              <a:avLst/>
            </a:prstGeom>
          </p:spPr>
        </p:pic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E3D0460A-1F5D-6845-9316-FD0A25471863}"/>
              </a:ext>
            </a:extLst>
          </p:cNvPr>
          <p:cNvSpPr/>
          <p:nvPr/>
        </p:nvSpPr>
        <p:spPr>
          <a:xfrm rot="7580027">
            <a:off x="7474481" y="47344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A1F8A-360A-634C-8259-622A617EC6E3}"/>
              </a:ext>
            </a:extLst>
          </p:cNvPr>
          <p:cNvSpPr txBox="1"/>
          <p:nvPr/>
        </p:nvSpPr>
        <p:spPr>
          <a:xfrm>
            <a:off x="8478815" y="23051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LnuF_1 &amp; LnuF_2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756148A-2E1F-5744-A255-845A64638E60}"/>
              </a:ext>
            </a:extLst>
          </p:cNvPr>
          <p:cNvSpPr/>
          <p:nvPr/>
        </p:nvSpPr>
        <p:spPr>
          <a:xfrm rot="9900000">
            <a:off x="8095809" y="2409784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7584B-D178-EA43-8FA6-6A21EDF9094E}"/>
              </a:ext>
            </a:extLst>
          </p:cNvPr>
          <p:cNvSpPr txBox="1"/>
          <p:nvPr/>
        </p:nvSpPr>
        <p:spPr>
          <a:xfrm>
            <a:off x="8143122" y="369577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LnuF_3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8C756-DDBB-BB42-A613-8F855F7FF54F}"/>
              </a:ext>
            </a:extLst>
          </p:cNvPr>
          <p:cNvSpPr/>
          <p:nvPr/>
        </p:nvSpPr>
        <p:spPr>
          <a:xfrm rot="12299141">
            <a:off x="7755505" y="361317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B208D4-B585-A54F-B054-0665DA185C0E}"/>
              </a:ext>
            </a:extLst>
          </p:cNvPr>
          <p:cNvSpPr/>
          <p:nvPr/>
        </p:nvSpPr>
        <p:spPr>
          <a:xfrm rot="594085">
            <a:off x="6213532" y="2399160"/>
            <a:ext cx="2839267" cy="1612963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3D016E-4B4B-7C49-A078-FC9CF55037DE}"/>
              </a:ext>
            </a:extLst>
          </p:cNvPr>
          <p:cNvSpPr/>
          <p:nvPr/>
        </p:nvSpPr>
        <p:spPr>
          <a:xfrm rot="19907080">
            <a:off x="6151598" y="928753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A46874-3EC1-2140-BB72-E17B63F99FC2}"/>
              </a:ext>
            </a:extLst>
          </p:cNvPr>
          <p:cNvSpPr txBox="1"/>
          <p:nvPr/>
        </p:nvSpPr>
        <p:spPr>
          <a:xfrm>
            <a:off x="8399241" y="2852188"/>
            <a:ext cx="318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4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LnuF</a:t>
            </a:r>
            <a:r>
              <a:rPr lang="en-US" sz="1200" dirty="0"/>
              <a:t>)</a:t>
            </a:r>
          </a:p>
          <a:p>
            <a:r>
              <a:rPr lang="en-US" sz="1200" dirty="0"/>
              <a:t>Salmonella, </a:t>
            </a:r>
            <a:r>
              <a:rPr lang="en-US" sz="1200" dirty="0" err="1"/>
              <a:t>Ecoli</a:t>
            </a:r>
            <a:r>
              <a:rPr lang="en-US" sz="1200" dirty="0"/>
              <a:t>, </a:t>
            </a:r>
            <a:r>
              <a:rPr lang="en-US" sz="1200" dirty="0" err="1"/>
              <a:t>Kelbsiella</a:t>
            </a:r>
            <a:r>
              <a:rPr lang="en-US" sz="1200" dirty="0"/>
              <a:t>, Providencia, Proteus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4DD55A-DF95-994B-9AC2-624B44A907DE}"/>
              </a:ext>
            </a:extLst>
          </p:cNvPr>
          <p:cNvSpPr txBox="1"/>
          <p:nvPr/>
        </p:nvSpPr>
        <p:spPr>
          <a:xfrm>
            <a:off x="7959391" y="74851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LnuB</a:t>
            </a:r>
            <a:r>
              <a:rPr lang="en-US" sz="1200" dirty="0"/>
              <a:t>)</a:t>
            </a:r>
          </a:p>
          <a:p>
            <a:r>
              <a:rPr lang="en-US" sz="1200" dirty="0"/>
              <a:t>Enterococcus, </a:t>
            </a:r>
            <a:r>
              <a:rPr lang="en-US" sz="1200" dirty="0" err="1"/>
              <a:t>Sptreptococcus</a:t>
            </a:r>
            <a:r>
              <a:rPr lang="en-US" sz="1200" dirty="0"/>
              <a:t>, Lactobacillus, </a:t>
            </a:r>
            <a:r>
              <a:rPr lang="en-US" sz="1200" dirty="0" err="1"/>
              <a:t>Clostriduim</a:t>
            </a:r>
            <a:r>
              <a:rPr lang="en-US" sz="1200" dirty="0"/>
              <a:t>, etc.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87C794-5677-314B-B8EC-258C3FA3C06C}"/>
              </a:ext>
            </a:extLst>
          </p:cNvPr>
          <p:cNvSpPr/>
          <p:nvPr/>
        </p:nvSpPr>
        <p:spPr>
          <a:xfrm rot="14048809">
            <a:off x="5400597" y="4117641"/>
            <a:ext cx="2738210" cy="156081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71285E-E458-DE42-90FC-3084D4C18D56}"/>
              </a:ext>
            </a:extLst>
          </p:cNvPr>
          <p:cNvSpPr txBox="1"/>
          <p:nvPr/>
        </p:nvSpPr>
        <p:spPr>
          <a:xfrm>
            <a:off x="7720159" y="483177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12-10, 8, 2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endParaRPr lang="en-US" sz="1200" dirty="0"/>
          </a:p>
          <a:p>
            <a:r>
              <a:rPr lang="en-US" sz="1200" dirty="0" err="1"/>
              <a:t>Actinoplanes</a:t>
            </a:r>
            <a:r>
              <a:rPr lang="en-US" sz="1200" dirty="0"/>
              <a:t>, </a:t>
            </a:r>
            <a:r>
              <a:rPr lang="en-US" sz="1200" dirty="0" err="1"/>
              <a:t>Chloroflexia</a:t>
            </a:r>
            <a:r>
              <a:rPr lang="en-US" sz="1200" dirty="0"/>
              <a:t>, </a:t>
            </a:r>
            <a:r>
              <a:rPr lang="en-US" sz="1200" dirty="0" err="1"/>
              <a:t>Rubrobacteraceae</a:t>
            </a:r>
            <a:r>
              <a:rPr lang="en-US" sz="1200" dirty="0"/>
              <a:t>, </a:t>
            </a:r>
            <a:r>
              <a:rPr lang="en-US" sz="1200" dirty="0" err="1"/>
              <a:t>Delinococcus</a:t>
            </a:r>
            <a:r>
              <a:rPr lang="en-US" sz="1200" dirty="0"/>
              <a:t>, Actinobacteria, Streptomyces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225DBC-5923-5049-979B-F3B2F9CB4221}"/>
              </a:ext>
            </a:extLst>
          </p:cNvPr>
          <p:cNvSpPr/>
          <p:nvPr/>
        </p:nvSpPr>
        <p:spPr>
          <a:xfrm rot="8634582">
            <a:off x="2760483" y="2343870"/>
            <a:ext cx="2738210" cy="344248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29462D-DA6E-8847-8976-E847CF132A62}"/>
              </a:ext>
            </a:extLst>
          </p:cNvPr>
          <p:cNvSpPr txBox="1"/>
          <p:nvPr/>
        </p:nvSpPr>
        <p:spPr>
          <a:xfrm>
            <a:off x="0" y="4482548"/>
            <a:ext cx="3313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9 &amp; 15 &amp; 5</a:t>
            </a:r>
          </a:p>
          <a:p>
            <a:pPr algn="r"/>
            <a:r>
              <a:rPr lang="en-US" sz="1200" dirty="0"/>
              <a:t>DNA Polymerase subunit beta and</a:t>
            </a:r>
          </a:p>
          <a:p>
            <a:pPr algn="r"/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.</a:t>
            </a:r>
          </a:p>
          <a:p>
            <a:pPr algn="r"/>
            <a:r>
              <a:rPr lang="en-US" sz="1200" dirty="0"/>
              <a:t>Streptomyces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F99B78B-9193-1F40-9F18-1933BC5D29B6}"/>
              </a:ext>
            </a:extLst>
          </p:cNvPr>
          <p:cNvSpPr/>
          <p:nvPr/>
        </p:nvSpPr>
        <p:spPr>
          <a:xfrm rot="16200000">
            <a:off x="4796507" y="615484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F94229-6000-4E47-92D8-E64802A6883B}"/>
              </a:ext>
            </a:extLst>
          </p:cNvPr>
          <p:cNvSpPr txBox="1"/>
          <p:nvPr/>
        </p:nvSpPr>
        <p:spPr>
          <a:xfrm>
            <a:off x="432867" y="16922"/>
            <a:ext cx="36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7</a:t>
            </a:r>
          </a:p>
          <a:p>
            <a:pPr algn="r"/>
            <a:r>
              <a:rPr lang="en-US" sz="1200" dirty="0" err="1"/>
              <a:t>Nucleotidyltransferase</a:t>
            </a:r>
            <a:endParaRPr lang="en-US" sz="1200" dirty="0"/>
          </a:p>
          <a:p>
            <a:pPr algn="r"/>
            <a:r>
              <a:rPr lang="en-US" sz="1200" dirty="0" err="1"/>
              <a:t>Paenibafillus</a:t>
            </a:r>
            <a:r>
              <a:rPr lang="en-US" sz="1200" dirty="0"/>
              <a:t>, </a:t>
            </a:r>
            <a:r>
              <a:rPr lang="en-US" sz="1200" dirty="0" err="1"/>
              <a:t>Oceanobacillus</a:t>
            </a:r>
            <a:r>
              <a:rPr lang="en-US" sz="1200" dirty="0"/>
              <a:t>, </a:t>
            </a:r>
            <a:r>
              <a:rPr lang="en-US" sz="1200" dirty="0" err="1"/>
              <a:t>Geomicrobium</a:t>
            </a:r>
            <a:r>
              <a:rPr lang="en-US" sz="1200" dirty="0"/>
              <a:t>, etc.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E7635C-8F31-4746-8BDE-2FFFD55DC961}"/>
              </a:ext>
            </a:extLst>
          </p:cNvPr>
          <p:cNvSpPr/>
          <p:nvPr/>
        </p:nvSpPr>
        <p:spPr>
          <a:xfrm rot="2456623">
            <a:off x="3564744" y="804800"/>
            <a:ext cx="2289495" cy="1233695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304A43-5EC4-BD43-A707-0646770603A1}"/>
              </a:ext>
            </a:extLst>
          </p:cNvPr>
          <p:cNvCxnSpPr/>
          <p:nvPr/>
        </p:nvCxnSpPr>
        <p:spPr>
          <a:xfrm>
            <a:off x="4146213" y="179114"/>
            <a:ext cx="131932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66099F-C049-2548-8157-A33342AEB2DF}"/>
              </a:ext>
            </a:extLst>
          </p:cNvPr>
          <p:cNvSpPr txBox="1"/>
          <p:nvPr/>
        </p:nvSpPr>
        <p:spPr>
          <a:xfrm>
            <a:off x="99234" y="708901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</a:t>
            </a:r>
            <a:r>
              <a:rPr lang="en-US" sz="1200"/>
              <a:t>Cluster 16 &amp; 1 </a:t>
            </a:r>
            <a:endParaRPr lang="en-US" sz="1200" dirty="0"/>
          </a:p>
          <a:p>
            <a:pPr algn="r"/>
            <a:r>
              <a:rPr lang="en-US" sz="1200" dirty="0" err="1"/>
              <a:t>LnuF</a:t>
            </a:r>
            <a:endParaRPr lang="en-US" sz="1200" dirty="0"/>
          </a:p>
          <a:p>
            <a:pPr algn="r"/>
            <a:r>
              <a:rPr lang="en-US" sz="1200" dirty="0" err="1"/>
              <a:t>Myroides</a:t>
            </a:r>
            <a:r>
              <a:rPr lang="en-US" sz="1200" dirty="0"/>
              <a:t>, Flavobacterium, </a:t>
            </a:r>
            <a:r>
              <a:rPr lang="en-US" sz="1200" dirty="0" err="1"/>
              <a:t>Empedobacter</a:t>
            </a:r>
            <a:r>
              <a:rPr lang="en-US" sz="1200" dirty="0"/>
              <a:t>, </a:t>
            </a:r>
            <a:r>
              <a:rPr lang="en-US" sz="1200" dirty="0" err="1"/>
              <a:t>Bacteroidales</a:t>
            </a:r>
            <a:endParaRPr lang="en-US" sz="12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3753B5-86BA-B14C-A2BD-254FC2C67F98}"/>
              </a:ext>
            </a:extLst>
          </p:cNvPr>
          <p:cNvSpPr/>
          <p:nvPr/>
        </p:nvSpPr>
        <p:spPr>
          <a:xfrm rot="18023298">
            <a:off x="5526476" y="664745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04451D-AE95-DC4D-B13D-39963593B1F9}"/>
              </a:ext>
            </a:extLst>
          </p:cNvPr>
          <p:cNvSpPr txBox="1"/>
          <p:nvPr/>
        </p:nvSpPr>
        <p:spPr>
          <a:xfrm>
            <a:off x="8672882" y="-29791"/>
            <a:ext cx="321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LnuG</a:t>
            </a:r>
            <a:r>
              <a:rPr lang="en-US" sz="1200" dirty="0"/>
              <a:t>)Enterococcus, Staphylococcus, </a:t>
            </a:r>
            <a:r>
              <a:rPr lang="en-US" sz="1200" dirty="0" err="1"/>
              <a:t>Ecoli</a:t>
            </a:r>
            <a:r>
              <a:rPr lang="en-US" sz="1200" dirty="0"/>
              <a:t>, Salmonella, Proteus, Acinetobacter, Listeria,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233A0-C45C-8A4B-9B45-3653C2A3A8FF}"/>
              </a:ext>
            </a:extLst>
          </p:cNvPr>
          <p:cNvSpPr txBox="1"/>
          <p:nvPr/>
        </p:nvSpPr>
        <p:spPr>
          <a:xfrm>
            <a:off x="7984460" y="31089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LnuB</a:t>
            </a:r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786BC3D-C2DC-C947-81D6-3E3354460E85}"/>
              </a:ext>
            </a:extLst>
          </p:cNvPr>
          <p:cNvCxnSpPr/>
          <p:nvPr/>
        </p:nvCxnSpPr>
        <p:spPr>
          <a:xfrm flipH="1">
            <a:off x="7313556" y="179114"/>
            <a:ext cx="130600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B176FFA-2469-6844-A688-DB3614CD6503}"/>
              </a:ext>
            </a:extLst>
          </p:cNvPr>
          <p:cNvSpPr/>
          <p:nvPr/>
        </p:nvSpPr>
        <p:spPr>
          <a:xfrm rot="9900000">
            <a:off x="7299035" y="201930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F9E113-D9DE-4049-89DD-1531746F79C9}"/>
              </a:ext>
            </a:extLst>
          </p:cNvPr>
          <p:cNvSpPr txBox="1"/>
          <p:nvPr/>
        </p:nvSpPr>
        <p:spPr>
          <a:xfrm>
            <a:off x="7640563" y="293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LnuG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1FAA4A-E7DC-F549-A0DF-795470B895BB}"/>
              </a:ext>
            </a:extLst>
          </p:cNvPr>
          <p:cNvGrpSpPr/>
          <p:nvPr/>
        </p:nvGrpSpPr>
        <p:grpSpPr>
          <a:xfrm>
            <a:off x="307280" y="1984248"/>
            <a:ext cx="1526380" cy="1115663"/>
            <a:chOff x="307280" y="1984248"/>
            <a:chExt cx="1526380" cy="11156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98BF07-C6F5-A541-9D9B-2BF3B51B31ED}"/>
                </a:ext>
              </a:extLst>
            </p:cNvPr>
            <p:cNvSpPr txBox="1"/>
            <p:nvPr/>
          </p:nvSpPr>
          <p:spPr>
            <a:xfrm>
              <a:off x="307280" y="1984248"/>
              <a:ext cx="15263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1: </a:t>
              </a:r>
              <a:r>
                <a:rPr lang="en-US" dirty="0" err="1"/>
                <a:t>LnuF</a:t>
              </a:r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0076284-4389-DF45-B1E9-AA9C030E25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78F61E-6380-F54F-81C7-3825A7E85CB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99CE332-B784-AB46-8608-18C310CD30EA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6AE5D8-C8D6-C04A-A3F9-0D244B5EDA42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3061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79C113-E25E-AE48-B826-5C93FF53AE1C}"/>
              </a:ext>
            </a:extLst>
          </p:cNvPr>
          <p:cNvGrpSpPr/>
          <p:nvPr/>
        </p:nvGrpSpPr>
        <p:grpSpPr>
          <a:xfrm>
            <a:off x="2515599" y="0"/>
            <a:ext cx="5858254" cy="6841078"/>
            <a:chOff x="6210178" y="0"/>
            <a:chExt cx="5858254" cy="684107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7391A4-1B6B-374A-88A2-831653737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1408"/>
            <a:stretch/>
          </p:blipFill>
          <p:spPr>
            <a:xfrm>
              <a:off x="6210178" y="0"/>
              <a:ext cx="5858254" cy="684107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6AEF2BD-547D-B34D-91EF-3578D63585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846" t="95295" r="40077" b="394"/>
            <a:stretch/>
          </p:blipFill>
          <p:spPr>
            <a:xfrm>
              <a:off x="7846541" y="5728997"/>
              <a:ext cx="766119" cy="375240"/>
            </a:xfrm>
            <a:prstGeom prst="rect">
              <a:avLst/>
            </a:prstGeom>
          </p:spPr>
        </p:pic>
      </p:grpSp>
      <p:sp>
        <p:nvSpPr>
          <p:cNvPr id="7" name="Right Arrow 6">
            <a:extLst>
              <a:ext uri="{FF2B5EF4-FFF2-40B4-BE49-F238E27FC236}">
                <a16:creationId xmlns:a16="http://schemas.microsoft.com/office/drawing/2014/main" id="{E3D0460A-1F5D-6845-9316-FD0A25471863}"/>
              </a:ext>
            </a:extLst>
          </p:cNvPr>
          <p:cNvSpPr/>
          <p:nvPr/>
        </p:nvSpPr>
        <p:spPr>
          <a:xfrm rot="7580027">
            <a:off x="7474481" y="47344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AA1F8A-360A-634C-8259-622A617EC6E3}"/>
              </a:ext>
            </a:extLst>
          </p:cNvPr>
          <p:cNvSpPr txBox="1"/>
          <p:nvPr/>
        </p:nvSpPr>
        <p:spPr>
          <a:xfrm>
            <a:off x="8478815" y="2305122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LnuF_1 &amp; LnuF_2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756148A-2E1F-5744-A255-845A64638E60}"/>
              </a:ext>
            </a:extLst>
          </p:cNvPr>
          <p:cNvSpPr/>
          <p:nvPr/>
        </p:nvSpPr>
        <p:spPr>
          <a:xfrm rot="9900000">
            <a:off x="8095809" y="2409784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7584B-D178-EA43-8FA6-6A21EDF9094E}"/>
              </a:ext>
            </a:extLst>
          </p:cNvPr>
          <p:cNvSpPr txBox="1"/>
          <p:nvPr/>
        </p:nvSpPr>
        <p:spPr>
          <a:xfrm>
            <a:off x="8143122" y="3695779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LnuF_3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FE8C756-DDBB-BB42-A613-8F855F7FF54F}"/>
              </a:ext>
            </a:extLst>
          </p:cNvPr>
          <p:cNvSpPr/>
          <p:nvPr/>
        </p:nvSpPr>
        <p:spPr>
          <a:xfrm rot="12299141">
            <a:off x="7755505" y="3613176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B208D4-B585-A54F-B054-0665DA185C0E}"/>
              </a:ext>
            </a:extLst>
          </p:cNvPr>
          <p:cNvSpPr/>
          <p:nvPr/>
        </p:nvSpPr>
        <p:spPr>
          <a:xfrm rot="594085">
            <a:off x="6213532" y="2399160"/>
            <a:ext cx="2839267" cy="1612963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3D016E-4B4B-7C49-A078-FC9CF55037DE}"/>
              </a:ext>
            </a:extLst>
          </p:cNvPr>
          <p:cNvSpPr/>
          <p:nvPr/>
        </p:nvSpPr>
        <p:spPr>
          <a:xfrm rot="19907080">
            <a:off x="6151598" y="928753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A46874-3EC1-2140-BB72-E17B63F99FC2}"/>
              </a:ext>
            </a:extLst>
          </p:cNvPr>
          <p:cNvSpPr txBox="1"/>
          <p:nvPr/>
        </p:nvSpPr>
        <p:spPr>
          <a:xfrm>
            <a:off x="8399241" y="2852188"/>
            <a:ext cx="318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4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LnuF</a:t>
            </a:r>
            <a:r>
              <a:rPr lang="en-US" sz="1200" dirty="0"/>
              <a:t>)</a:t>
            </a:r>
          </a:p>
          <a:p>
            <a:r>
              <a:rPr lang="en-US" sz="1200" dirty="0"/>
              <a:t>Salmonella, </a:t>
            </a:r>
            <a:r>
              <a:rPr lang="en-US" sz="1200" dirty="0" err="1"/>
              <a:t>Ecoli</a:t>
            </a:r>
            <a:r>
              <a:rPr lang="en-US" sz="1200" dirty="0"/>
              <a:t>, </a:t>
            </a:r>
            <a:r>
              <a:rPr lang="en-US" sz="1200" dirty="0" err="1"/>
              <a:t>Kelbsiella</a:t>
            </a:r>
            <a:r>
              <a:rPr lang="en-US" sz="1200" dirty="0"/>
              <a:t>, Providencia, Proteus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4DD55A-DF95-994B-9AC2-624B44A907DE}"/>
              </a:ext>
            </a:extLst>
          </p:cNvPr>
          <p:cNvSpPr txBox="1"/>
          <p:nvPr/>
        </p:nvSpPr>
        <p:spPr>
          <a:xfrm>
            <a:off x="7959391" y="74851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LnuB</a:t>
            </a:r>
            <a:r>
              <a:rPr lang="en-US" sz="1200" dirty="0"/>
              <a:t>)</a:t>
            </a:r>
          </a:p>
          <a:p>
            <a:r>
              <a:rPr lang="en-US" sz="1200" dirty="0"/>
              <a:t>Enterococcus, </a:t>
            </a:r>
            <a:r>
              <a:rPr lang="en-US" sz="1200" dirty="0" err="1"/>
              <a:t>Sptreptococcus</a:t>
            </a:r>
            <a:r>
              <a:rPr lang="en-US" sz="1200" dirty="0"/>
              <a:t>, Lactobacillus, </a:t>
            </a:r>
            <a:r>
              <a:rPr lang="en-US" sz="1200" dirty="0" err="1"/>
              <a:t>Clostriduim</a:t>
            </a:r>
            <a:r>
              <a:rPr lang="en-US" sz="1200" dirty="0"/>
              <a:t>, etc.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87C794-5677-314B-B8EC-258C3FA3C06C}"/>
              </a:ext>
            </a:extLst>
          </p:cNvPr>
          <p:cNvSpPr/>
          <p:nvPr/>
        </p:nvSpPr>
        <p:spPr>
          <a:xfrm rot="14048809">
            <a:off x="5400597" y="4117641"/>
            <a:ext cx="2738210" cy="1560812"/>
          </a:xfrm>
          <a:prstGeom prst="ellips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71285E-E458-DE42-90FC-3084D4C18D56}"/>
              </a:ext>
            </a:extLst>
          </p:cNvPr>
          <p:cNvSpPr txBox="1"/>
          <p:nvPr/>
        </p:nvSpPr>
        <p:spPr>
          <a:xfrm>
            <a:off x="7720159" y="4831773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12-10, 8, 2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endParaRPr lang="en-US" sz="1200" dirty="0"/>
          </a:p>
          <a:p>
            <a:r>
              <a:rPr lang="en-US" sz="1200" dirty="0" err="1"/>
              <a:t>Actinoplanes</a:t>
            </a:r>
            <a:r>
              <a:rPr lang="en-US" sz="1200" dirty="0"/>
              <a:t>, </a:t>
            </a:r>
            <a:r>
              <a:rPr lang="en-US" sz="1200" dirty="0" err="1"/>
              <a:t>Chloroflexia</a:t>
            </a:r>
            <a:r>
              <a:rPr lang="en-US" sz="1200" dirty="0"/>
              <a:t>, </a:t>
            </a:r>
            <a:r>
              <a:rPr lang="en-US" sz="1200" dirty="0" err="1"/>
              <a:t>Rubrobacteraceae</a:t>
            </a:r>
            <a:r>
              <a:rPr lang="en-US" sz="1200" dirty="0"/>
              <a:t>, </a:t>
            </a:r>
            <a:r>
              <a:rPr lang="en-US" sz="1200" dirty="0" err="1"/>
              <a:t>Delinococcus</a:t>
            </a:r>
            <a:r>
              <a:rPr lang="en-US" sz="1200" dirty="0"/>
              <a:t>, Actinobacteria, Streptomyces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225DBC-5923-5049-979B-F3B2F9CB4221}"/>
              </a:ext>
            </a:extLst>
          </p:cNvPr>
          <p:cNvSpPr/>
          <p:nvPr/>
        </p:nvSpPr>
        <p:spPr>
          <a:xfrm rot="8634582">
            <a:off x="2760483" y="2343870"/>
            <a:ext cx="2738210" cy="3442482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29462D-DA6E-8847-8976-E847CF132A62}"/>
              </a:ext>
            </a:extLst>
          </p:cNvPr>
          <p:cNvSpPr txBox="1"/>
          <p:nvPr/>
        </p:nvSpPr>
        <p:spPr>
          <a:xfrm>
            <a:off x="0" y="4482548"/>
            <a:ext cx="3313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9 &amp; 15 &amp; 5</a:t>
            </a:r>
          </a:p>
          <a:p>
            <a:pPr algn="r"/>
            <a:r>
              <a:rPr lang="en-US" sz="1200" dirty="0"/>
              <a:t>DNA Polymerase subunit beta and</a:t>
            </a:r>
          </a:p>
          <a:p>
            <a:pPr algn="r"/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.</a:t>
            </a:r>
          </a:p>
          <a:p>
            <a:pPr algn="r"/>
            <a:r>
              <a:rPr lang="en-US" sz="1200" dirty="0"/>
              <a:t>Streptomyces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F99B78B-9193-1F40-9F18-1933BC5D29B6}"/>
              </a:ext>
            </a:extLst>
          </p:cNvPr>
          <p:cNvSpPr/>
          <p:nvPr/>
        </p:nvSpPr>
        <p:spPr>
          <a:xfrm rot="16200000">
            <a:off x="4796507" y="615484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F94229-6000-4E47-92D8-E64802A6883B}"/>
              </a:ext>
            </a:extLst>
          </p:cNvPr>
          <p:cNvSpPr txBox="1"/>
          <p:nvPr/>
        </p:nvSpPr>
        <p:spPr>
          <a:xfrm>
            <a:off x="432867" y="16922"/>
            <a:ext cx="3625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Cluster 7</a:t>
            </a:r>
          </a:p>
          <a:p>
            <a:pPr algn="r"/>
            <a:r>
              <a:rPr lang="en-US" sz="1200" dirty="0" err="1"/>
              <a:t>Nucleotidyltransferase</a:t>
            </a:r>
            <a:endParaRPr lang="en-US" sz="1200" dirty="0"/>
          </a:p>
          <a:p>
            <a:pPr algn="r"/>
            <a:r>
              <a:rPr lang="en-US" sz="1200" dirty="0" err="1"/>
              <a:t>Paenibafillus</a:t>
            </a:r>
            <a:r>
              <a:rPr lang="en-US" sz="1200" dirty="0"/>
              <a:t>, </a:t>
            </a:r>
            <a:r>
              <a:rPr lang="en-US" sz="1200" dirty="0" err="1"/>
              <a:t>Oceanobacillus</a:t>
            </a:r>
            <a:r>
              <a:rPr lang="en-US" sz="1200" dirty="0"/>
              <a:t>, </a:t>
            </a:r>
            <a:r>
              <a:rPr lang="en-US" sz="1200" dirty="0" err="1"/>
              <a:t>Geomicrobium</a:t>
            </a:r>
            <a:r>
              <a:rPr lang="en-US" sz="1200" dirty="0"/>
              <a:t>, etc.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9E7635C-8F31-4746-8BDE-2FFFD55DC961}"/>
              </a:ext>
            </a:extLst>
          </p:cNvPr>
          <p:cNvSpPr/>
          <p:nvPr/>
        </p:nvSpPr>
        <p:spPr>
          <a:xfrm rot="2456623">
            <a:off x="3564744" y="804800"/>
            <a:ext cx="2289495" cy="1233695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304A43-5EC4-BD43-A707-0646770603A1}"/>
              </a:ext>
            </a:extLst>
          </p:cNvPr>
          <p:cNvCxnSpPr/>
          <p:nvPr/>
        </p:nvCxnSpPr>
        <p:spPr>
          <a:xfrm>
            <a:off x="4146213" y="179114"/>
            <a:ext cx="131932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66099F-C049-2548-8157-A33342AEB2DF}"/>
              </a:ext>
            </a:extLst>
          </p:cNvPr>
          <p:cNvSpPr txBox="1"/>
          <p:nvPr/>
        </p:nvSpPr>
        <p:spPr>
          <a:xfrm>
            <a:off x="99234" y="708901"/>
            <a:ext cx="36256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K-Means </a:t>
            </a:r>
            <a:r>
              <a:rPr lang="en-US" sz="1200"/>
              <a:t>Cluster 16 &amp; 1 </a:t>
            </a:r>
            <a:endParaRPr lang="en-US" sz="1200" dirty="0"/>
          </a:p>
          <a:p>
            <a:pPr algn="r"/>
            <a:r>
              <a:rPr lang="en-US" sz="1200" dirty="0" err="1"/>
              <a:t>LnuF</a:t>
            </a:r>
            <a:endParaRPr lang="en-US" sz="1200" dirty="0"/>
          </a:p>
          <a:p>
            <a:pPr algn="r"/>
            <a:r>
              <a:rPr lang="en-US" sz="1200" dirty="0" err="1"/>
              <a:t>Myroides</a:t>
            </a:r>
            <a:r>
              <a:rPr lang="en-US" sz="1200" dirty="0"/>
              <a:t>, Flavobacterium, </a:t>
            </a:r>
            <a:r>
              <a:rPr lang="en-US" sz="1200" dirty="0" err="1"/>
              <a:t>Empedobacter</a:t>
            </a:r>
            <a:r>
              <a:rPr lang="en-US" sz="1200" dirty="0"/>
              <a:t>, </a:t>
            </a:r>
            <a:r>
              <a:rPr lang="en-US" sz="1200" dirty="0" err="1"/>
              <a:t>Bacteroidales</a:t>
            </a:r>
            <a:endParaRPr lang="en-US" sz="12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3753B5-86BA-B14C-A2BD-254FC2C67F98}"/>
              </a:ext>
            </a:extLst>
          </p:cNvPr>
          <p:cNvSpPr/>
          <p:nvPr/>
        </p:nvSpPr>
        <p:spPr>
          <a:xfrm rot="18023298">
            <a:off x="5526476" y="664745"/>
            <a:ext cx="2289495" cy="951440"/>
          </a:xfrm>
          <a:prstGeom prst="ellips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304451D-AE95-DC4D-B13D-39963593B1F9}"/>
              </a:ext>
            </a:extLst>
          </p:cNvPr>
          <p:cNvSpPr txBox="1"/>
          <p:nvPr/>
        </p:nvSpPr>
        <p:spPr>
          <a:xfrm>
            <a:off x="8672882" y="-29791"/>
            <a:ext cx="3211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K-Means Cluster 3</a:t>
            </a:r>
          </a:p>
          <a:p>
            <a:r>
              <a:rPr lang="en-US" sz="1200" dirty="0" err="1"/>
              <a:t>Lincosamide</a:t>
            </a:r>
            <a:r>
              <a:rPr lang="en-US" sz="1200" dirty="0"/>
              <a:t> </a:t>
            </a:r>
            <a:r>
              <a:rPr lang="en-US" sz="1200" dirty="0" err="1"/>
              <a:t>nucleotidyltransferase</a:t>
            </a:r>
            <a:r>
              <a:rPr lang="en-US" sz="1200" dirty="0"/>
              <a:t> (</a:t>
            </a:r>
            <a:r>
              <a:rPr lang="en-US" sz="1200" dirty="0" err="1"/>
              <a:t>LnuG</a:t>
            </a:r>
            <a:r>
              <a:rPr lang="en-US" sz="1200" dirty="0"/>
              <a:t>)Enterococcus, Staphylococcus, </a:t>
            </a:r>
            <a:r>
              <a:rPr lang="en-US" sz="1200" dirty="0" err="1"/>
              <a:t>Ecoli</a:t>
            </a:r>
            <a:r>
              <a:rPr lang="en-US" sz="1200" dirty="0"/>
              <a:t>, Salmonella, Proteus, Acinetobacter, Listeria, </a:t>
            </a:r>
            <a:r>
              <a:rPr lang="en-US" sz="1200" dirty="0" err="1"/>
              <a:t>etc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6233A0-C45C-8A4B-9B45-3653C2A3A8FF}"/>
              </a:ext>
            </a:extLst>
          </p:cNvPr>
          <p:cNvSpPr txBox="1"/>
          <p:nvPr/>
        </p:nvSpPr>
        <p:spPr>
          <a:xfrm>
            <a:off x="7984460" y="310897"/>
            <a:ext cx="65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LnuB</a:t>
            </a:r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786BC3D-C2DC-C947-81D6-3E3354460E85}"/>
              </a:ext>
            </a:extLst>
          </p:cNvPr>
          <p:cNvCxnSpPr/>
          <p:nvPr/>
        </p:nvCxnSpPr>
        <p:spPr>
          <a:xfrm flipH="1">
            <a:off x="7313556" y="179114"/>
            <a:ext cx="1306001" cy="34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>
            <a:extLst>
              <a:ext uri="{FF2B5EF4-FFF2-40B4-BE49-F238E27FC236}">
                <a16:creationId xmlns:a16="http://schemas.microsoft.com/office/drawing/2014/main" id="{CB176FFA-2469-6844-A688-DB3614CD6503}"/>
              </a:ext>
            </a:extLst>
          </p:cNvPr>
          <p:cNvSpPr/>
          <p:nvPr/>
        </p:nvSpPr>
        <p:spPr>
          <a:xfrm rot="9900000">
            <a:off x="7299035" y="201930"/>
            <a:ext cx="407773" cy="25770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F9E113-D9DE-4049-89DD-1531746F79C9}"/>
              </a:ext>
            </a:extLst>
          </p:cNvPr>
          <p:cNvSpPr txBox="1"/>
          <p:nvPr/>
        </p:nvSpPr>
        <p:spPr>
          <a:xfrm>
            <a:off x="7640563" y="293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LnuG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11FAA4A-E7DC-F549-A0DF-795470B895BB}"/>
              </a:ext>
            </a:extLst>
          </p:cNvPr>
          <p:cNvGrpSpPr/>
          <p:nvPr/>
        </p:nvGrpSpPr>
        <p:grpSpPr>
          <a:xfrm>
            <a:off x="307280" y="1984248"/>
            <a:ext cx="1641796" cy="1115663"/>
            <a:chOff x="307280" y="1984248"/>
            <a:chExt cx="1641796" cy="11156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B98BF07-C6F5-A541-9D9B-2BF3B51B31ED}"/>
                </a:ext>
              </a:extLst>
            </p:cNvPr>
            <p:cNvSpPr txBox="1"/>
            <p:nvPr/>
          </p:nvSpPr>
          <p:spPr>
            <a:xfrm>
              <a:off x="307280" y="1984248"/>
              <a:ext cx="16417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2: </a:t>
              </a:r>
              <a:r>
                <a:rPr lang="en-US" dirty="0" err="1"/>
                <a:t>LnuF</a:t>
              </a:r>
              <a:r>
                <a:rPr lang="en-US" dirty="0"/>
                <a:t>+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0076284-4389-DF45-B1E9-AA9C030E25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78F61E-6380-F54F-81C7-3825A7E85CB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99CE332-B784-AB46-8608-18C310CD30EA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F6AE5D8-C8D6-C04A-A3F9-0D244B5EDA42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6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11681</TotalTime>
  <Words>1569</Words>
  <Application>Microsoft Macintosh PowerPoint</Application>
  <PresentationFormat>Widescreen</PresentationFormat>
  <Paragraphs>285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LnuF ROCker model prep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Conrad, Roth E</dc:creator>
  <cp:lastModifiedBy>Conrad, Roth E</cp:lastModifiedBy>
  <cp:revision>6</cp:revision>
  <dcterms:created xsi:type="dcterms:W3CDTF">2021-10-27T19:21:42Z</dcterms:created>
  <dcterms:modified xsi:type="dcterms:W3CDTF">2022-04-28T15:46:23Z</dcterms:modified>
</cp:coreProperties>
</file>

<file path=docProps/thumbnail.jpeg>
</file>